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</p:sldIdLst>
  <p:sldSz cy="5143500" cx="9144000"/>
  <p:notesSz cx="6858000" cy="9144000"/>
  <p:embeddedFontLst>
    <p:embeddedFont>
      <p:font typeface="Architects Daughter"/>
      <p:regular r:id="rId66"/>
    </p:embeddedFont>
    <p:embeddedFont>
      <p:font typeface="Roboto"/>
      <p:regular r:id="rId67"/>
      <p:bold r:id="rId68"/>
      <p:italic r:id="rId69"/>
      <p:boldItalic r:id="rId70"/>
    </p:embeddedFont>
    <p:embeddedFont>
      <p:font typeface="Proxima Nova"/>
      <p:regular r:id="rId71"/>
      <p:bold r:id="rId72"/>
      <p:italic r:id="rId73"/>
      <p:boldItalic r:id="rId74"/>
    </p:embeddedFont>
    <p:embeddedFont>
      <p:font typeface="Nothing You Could Do"/>
      <p:regular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A8F350D-1180-4745-897E-47EA6AF1DBB0}">
  <a:tblStyle styleId="{6A8F350D-1180-4745-897E-47EA6AF1DBB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ProximaNova-italic.fntdata"/><Relationship Id="rId72" Type="http://schemas.openxmlformats.org/officeDocument/2006/relationships/font" Target="fonts/ProximaNova-bold.fntdata"/><Relationship Id="rId31" Type="http://schemas.openxmlformats.org/officeDocument/2006/relationships/slide" Target="slides/slide26.xml"/><Relationship Id="rId75" Type="http://schemas.openxmlformats.org/officeDocument/2006/relationships/font" Target="fonts/NothingYouCouldDo-regular.fntdata"/><Relationship Id="rId30" Type="http://schemas.openxmlformats.org/officeDocument/2006/relationships/slide" Target="slides/slide25.xml"/><Relationship Id="rId74" Type="http://schemas.openxmlformats.org/officeDocument/2006/relationships/font" Target="fonts/ProximaNova-boldItalic.fntdata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ProximaNova-regular.fntdata"/><Relationship Id="rId70" Type="http://schemas.openxmlformats.org/officeDocument/2006/relationships/font" Target="fonts/Roboto-bold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font" Target="fonts/ArchitectsDaughter-regular.fntdata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font" Target="fonts/Roboto-bold.fntdata"/><Relationship Id="rId23" Type="http://schemas.openxmlformats.org/officeDocument/2006/relationships/slide" Target="slides/slide18.xml"/><Relationship Id="rId67" Type="http://schemas.openxmlformats.org/officeDocument/2006/relationships/font" Target="fonts/Roboto-regular.fntdata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Roboto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4" name="Google Shape;384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" name="Google Shape;461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1" name="Google Shape;501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6" name="Google Shape;526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1" name="Google Shape;571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6" name="Google Shape;616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1" name="Google Shape;661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3" name="Google Shape;713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8" name="Google Shape;718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5" name="Google Shape;765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5" name="Google Shape;785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8" name="Google Shape;808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3" name="Google Shape;813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8" name="Google Shape;818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" name="Google Shape;10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" name="Google Shape;37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" name="Google Shape;38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jpg"/><Relationship Id="rId4" Type="http://schemas.openxmlformats.org/officeDocument/2006/relationships/image" Target="../media/image11.png"/><Relationship Id="rId5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jpg"/><Relationship Id="rId4" Type="http://schemas.openxmlformats.org/officeDocument/2006/relationships/image" Target="../media/image11.png"/><Relationship Id="rId5" Type="http://schemas.openxmlformats.org/officeDocument/2006/relationships/image" Target="../media/image7.png"/><Relationship Id="rId6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jpg"/><Relationship Id="rId4" Type="http://schemas.openxmlformats.org/officeDocument/2006/relationships/image" Target="../media/image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jp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.jp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.jp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.jp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.jp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.jp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.jp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/>
        </p:nvSpPr>
        <p:spPr>
          <a:xfrm>
            <a:off x="6591000" y="2062350"/>
            <a:ext cx="2553000" cy="101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One hot Encoding</a:t>
            </a:r>
            <a:endParaRPr b="0" i="0" sz="24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54" name="Google Shape;54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3025" y="836925"/>
            <a:ext cx="5551426" cy="346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/>
        </p:nvSpPr>
        <p:spPr>
          <a:xfrm>
            <a:off x="3051250" y="1278600"/>
            <a:ext cx="2905800" cy="427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King, Queen, Man, Woman, Child</a:t>
            </a:r>
            <a:r>
              <a:rPr b="0" i="0" lang="en" sz="1200" u="none" cap="none" strike="noStrike">
                <a:solidFill>
                  <a:srgbClr val="000000"/>
                </a:solidFill>
                <a:highlight>
                  <a:srgbClr val="F4CCCC"/>
                </a:highlight>
                <a:latin typeface="Georgia"/>
                <a:ea typeface="Georgia"/>
                <a:cs typeface="Georgia"/>
                <a:sym typeface="Georgia"/>
              </a:rPr>
              <a:t>  </a:t>
            </a:r>
            <a:endParaRPr b="0" i="0" sz="1200" u="none" cap="none" strike="noStrike">
              <a:solidFill>
                <a:srgbClr val="000000"/>
              </a:solidFill>
              <a:highlight>
                <a:srgbClr val="F4CCCC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4" name="Google Shape;124;p22"/>
          <p:cNvSpPr txBox="1"/>
          <p:nvPr/>
        </p:nvSpPr>
        <p:spPr>
          <a:xfrm>
            <a:off x="745850" y="1821025"/>
            <a:ext cx="1104300" cy="6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Vocabulary</a:t>
            </a:r>
            <a:endParaRPr b="0" i="0" sz="12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125" name="Google Shape;125;p22"/>
          <p:cNvCxnSpPr>
            <a:stCxn id="124" idx="0"/>
            <a:endCxn id="123" idx="1"/>
          </p:cNvCxnSpPr>
          <p:nvPr/>
        </p:nvCxnSpPr>
        <p:spPr>
          <a:xfrm flipH="1" rot="10800000">
            <a:off x="1298000" y="1492225"/>
            <a:ext cx="1753200" cy="32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/>
        </p:nvSpPr>
        <p:spPr>
          <a:xfrm>
            <a:off x="3051250" y="1278600"/>
            <a:ext cx="2905800" cy="427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King, Queen, Man, Woman, Child</a:t>
            </a:r>
            <a:r>
              <a:rPr b="0" i="0" lang="en" sz="1200" u="none" cap="none" strike="noStrike">
                <a:solidFill>
                  <a:srgbClr val="000000"/>
                </a:solidFill>
                <a:highlight>
                  <a:srgbClr val="F4CCCC"/>
                </a:highlight>
                <a:latin typeface="Georgia"/>
                <a:ea typeface="Georgia"/>
                <a:cs typeface="Georgia"/>
                <a:sym typeface="Georgia"/>
              </a:rPr>
              <a:t>  </a:t>
            </a:r>
            <a:endParaRPr b="0" i="0" sz="1200" u="none" cap="none" strike="noStrike">
              <a:solidFill>
                <a:srgbClr val="000000"/>
              </a:solidFill>
              <a:highlight>
                <a:srgbClr val="F4CCCC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1" name="Google Shape;131;p23"/>
          <p:cNvSpPr txBox="1"/>
          <p:nvPr/>
        </p:nvSpPr>
        <p:spPr>
          <a:xfrm>
            <a:off x="745850" y="1821025"/>
            <a:ext cx="11043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Vocabulary</a:t>
            </a:r>
            <a:endParaRPr b="0" i="0" sz="1200" u="none" cap="none" strike="noStrike">
              <a:solidFill>
                <a:srgbClr val="00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132" name="Google Shape;132;p23"/>
          <p:cNvCxnSpPr>
            <a:stCxn id="131" idx="0"/>
            <a:endCxn id="130" idx="1"/>
          </p:cNvCxnSpPr>
          <p:nvPr/>
        </p:nvCxnSpPr>
        <p:spPr>
          <a:xfrm flipH="1" rot="10800000">
            <a:off x="1298000" y="1492225"/>
            <a:ext cx="1753200" cy="32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graphicFrame>
        <p:nvGraphicFramePr>
          <p:cNvPr id="133" name="Google Shape;133;p23"/>
          <p:cNvGraphicFramePr/>
          <p:nvPr/>
        </p:nvGraphicFramePr>
        <p:xfrm>
          <a:off x="3660175" y="2526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463650"/>
                <a:gridCol w="463650"/>
                <a:gridCol w="463650"/>
                <a:gridCol w="463650"/>
                <a:gridCol w="463650"/>
              </a:tblGrid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1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4" name="Google Shape;134;p23"/>
          <p:cNvSpPr txBox="1"/>
          <p:nvPr/>
        </p:nvSpPr>
        <p:spPr>
          <a:xfrm>
            <a:off x="2891725" y="2526000"/>
            <a:ext cx="697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King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135" name="Google Shape;135;p23"/>
          <p:cNvGraphicFramePr/>
          <p:nvPr/>
        </p:nvGraphicFramePr>
        <p:xfrm>
          <a:off x="3660175" y="2907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463650"/>
                <a:gridCol w="463650"/>
                <a:gridCol w="463650"/>
                <a:gridCol w="463650"/>
                <a:gridCol w="463650"/>
              </a:tblGrid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1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6" name="Google Shape;136;p23"/>
          <p:cNvSpPr txBox="1"/>
          <p:nvPr/>
        </p:nvSpPr>
        <p:spPr>
          <a:xfrm>
            <a:off x="6092125" y="2907000"/>
            <a:ext cx="697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Queen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2891725" y="3288000"/>
            <a:ext cx="6975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Child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138" name="Google Shape;138;p23"/>
          <p:cNvGraphicFramePr/>
          <p:nvPr/>
        </p:nvGraphicFramePr>
        <p:xfrm>
          <a:off x="3660175" y="3288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463650"/>
                <a:gridCol w="463650"/>
                <a:gridCol w="463650"/>
                <a:gridCol w="463650"/>
                <a:gridCol w="463650"/>
              </a:tblGrid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1</a:t>
                      </a:r>
                      <a:endParaRPr sz="1400" u="none" cap="none" strike="noStrike"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9" name="Google Shape;139;p23"/>
          <p:cNvSpPr txBox="1"/>
          <p:nvPr/>
        </p:nvSpPr>
        <p:spPr>
          <a:xfrm>
            <a:off x="1773300" y="3003300"/>
            <a:ext cx="11043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One hot vector</a:t>
            </a:r>
            <a:endParaRPr b="0" i="0" sz="12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/>
        </p:nvSpPr>
        <p:spPr>
          <a:xfrm>
            <a:off x="944094" y="160145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King + Man =  Queen + </a:t>
            </a:r>
            <a:r>
              <a:rPr b="1" i="0" lang="en" sz="3000" u="none" cap="none" strike="noStrike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?</a:t>
            </a:r>
            <a:endParaRPr b="0" i="0" sz="30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1611150" y="314210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Can we use </a:t>
            </a:r>
            <a:r>
              <a:rPr b="0" i="0" lang="en" sz="2400" u="none" cap="none" strike="noStrike">
                <a:solidFill>
                  <a:srgbClr val="CC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TF-IDF</a:t>
            </a:r>
            <a:r>
              <a:rPr b="0" i="0" lang="en" sz="1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or </a:t>
            </a:r>
            <a:r>
              <a:rPr b="0" i="0" lang="en" sz="2400" u="none" cap="none" strike="noStrike">
                <a:solidFill>
                  <a:srgbClr val="CC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one hot</a:t>
            </a:r>
            <a:r>
              <a:rPr b="0" i="0" lang="en" sz="1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vector to solve this equation?</a:t>
            </a:r>
            <a:r>
              <a:rPr b="0" i="0" lang="en" sz="2400" u="none" cap="none" strike="noStrike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endParaRPr b="0" i="0" sz="1400" u="none" cap="none" strike="noStrike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/>
        </p:nvSpPr>
        <p:spPr>
          <a:xfrm>
            <a:off x="944094" y="1670238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King + Man =  Queen + Woman</a:t>
            </a:r>
            <a:endParaRPr b="0" i="0" sz="3000" u="none" cap="none" strike="noStrike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1879150" y="2338638"/>
            <a:ext cx="6297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440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3140325" y="2338638"/>
            <a:ext cx="6297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480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5"/>
          <p:cNvSpPr txBox="1"/>
          <p:nvPr/>
        </p:nvSpPr>
        <p:spPr>
          <a:xfrm>
            <a:off x="4664325" y="2338638"/>
            <a:ext cx="6297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5"/>
          <p:cNvSpPr txBox="1"/>
          <p:nvPr/>
        </p:nvSpPr>
        <p:spPr>
          <a:xfrm>
            <a:off x="6035925" y="2338638"/>
            <a:ext cx="6297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5" name="Google Shape;155;p25"/>
          <p:cNvCxnSpPr>
            <a:endCxn id="151" idx="0"/>
          </p:cNvCxnSpPr>
          <p:nvPr/>
        </p:nvCxnSpPr>
        <p:spPr>
          <a:xfrm flipH="1">
            <a:off x="2194000" y="2067438"/>
            <a:ext cx="295500" cy="27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56" name="Google Shape;156;p25"/>
          <p:cNvCxnSpPr>
            <a:endCxn id="152" idx="0"/>
          </p:cNvCxnSpPr>
          <p:nvPr/>
        </p:nvCxnSpPr>
        <p:spPr>
          <a:xfrm flipH="1">
            <a:off x="3455175" y="2086638"/>
            <a:ext cx="70800" cy="25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57" name="Google Shape;157;p25"/>
          <p:cNvCxnSpPr>
            <a:endCxn id="153" idx="0"/>
          </p:cNvCxnSpPr>
          <p:nvPr/>
        </p:nvCxnSpPr>
        <p:spPr>
          <a:xfrm>
            <a:off x="4862475" y="2047938"/>
            <a:ext cx="116700" cy="29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58" name="Google Shape;158;p25"/>
          <p:cNvCxnSpPr>
            <a:endCxn id="154" idx="0"/>
          </p:cNvCxnSpPr>
          <p:nvPr/>
        </p:nvCxnSpPr>
        <p:spPr>
          <a:xfrm>
            <a:off x="6334875" y="2077038"/>
            <a:ext cx="15900" cy="26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9" name="Google Shape;159;p25"/>
          <p:cNvSpPr/>
          <p:nvPr/>
        </p:nvSpPr>
        <p:spPr>
          <a:xfrm>
            <a:off x="3816450" y="3032363"/>
            <a:ext cx="1511100" cy="4275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920 = 920</a:t>
            </a:r>
            <a:endParaRPr b="0" i="0" sz="14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/>
        </p:nvSpPr>
        <p:spPr>
          <a:xfrm>
            <a:off x="881094" y="1401325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Which is similar to ‘cat’</a:t>
            </a:r>
            <a:endParaRPr b="0" i="0" sz="3000" u="none" cap="none" strike="noStrike">
              <a:solidFill>
                <a:srgbClr val="6AA84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271500" y="3314650"/>
            <a:ext cx="1895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Plane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66" name="Google Shape;16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1500" y="2055013"/>
            <a:ext cx="1895350" cy="125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03000" y="2053038"/>
            <a:ext cx="1895400" cy="126359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6"/>
          <p:cNvSpPr txBox="1"/>
          <p:nvPr/>
        </p:nvSpPr>
        <p:spPr>
          <a:xfrm>
            <a:off x="2481300" y="3314650"/>
            <a:ext cx="1895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Bed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69" name="Google Shape;169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34500" y="2017149"/>
            <a:ext cx="1895400" cy="126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 txBox="1"/>
          <p:nvPr/>
        </p:nvSpPr>
        <p:spPr>
          <a:xfrm>
            <a:off x="4767300" y="3314650"/>
            <a:ext cx="1895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Dog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71" name="Google Shape;171;p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966000" y="2017150"/>
            <a:ext cx="1895400" cy="126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6"/>
          <p:cNvSpPr txBox="1"/>
          <p:nvPr/>
        </p:nvSpPr>
        <p:spPr>
          <a:xfrm>
            <a:off x="6977100" y="3238450"/>
            <a:ext cx="1895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Boy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Discovering Semantic relationship using</a:t>
            </a:r>
            <a:r>
              <a:rPr b="0" i="0" lang="en" sz="2400" u="none" cap="none" strike="noStrike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b="0" i="0" sz="2400" u="none" cap="none" strike="noStrike"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Word2Vec</a:t>
            </a:r>
            <a:endParaRPr b="0" i="0" sz="1400" u="none" cap="none" strike="noStrike"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/>
        </p:nvSpPr>
        <p:spPr>
          <a:xfrm>
            <a:off x="1611150" y="3648725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What does </a:t>
            </a:r>
            <a:r>
              <a:rPr b="0" i="0" lang="en" sz="2400" u="none" cap="none" strike="noStrike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Word2Vec </a:t>
            </a:r>
            <a:r>
              <a:rPr b="0" i="0" lang="en" sz="18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do?</a:t>
            </a:r>
            <a:endParaRPr b="0" i="0" sz="1400" u="none" cap="none" strike="noStrike"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83" name="Google Shape;183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38138" y="386050"/>
            <a:ext cx="3267725" cy="326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8375" y="1205625"/>
            <a:ext cx="2495550" cy="2533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8375" y="1205625"/>
            <a:ext cx="2495550" cy="2533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94" name="Google Shape;194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58250" y="2240800"/>
            <a:ext cx="2266950" cy="2628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8375" y="1205625"/>
            <a:ext cx="2495550" cy="2533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00" name="Google Shape;200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58250" y="2240800"/>
            <a:ext cx="2266950" cy="2628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201" name="Google Shape;201;p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735675" y="1021575"/>
            <a:ext cx="2638425" cy="2733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511650" y="624575"/>
            <a:ext cx="3653400" cy="50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 is a good boy. She is also good.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5001975" y="624575"/>
            <a:ext cx="3653400" cy="50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Radhika is a good person.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87125" y="250375"/>
            <a:ext cx="36534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 #1</a:t>
            </a:r>
            <a:endParaRPr b="0" i="0" sz="1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977475" y="250375"/>
            <a:ext cx="36534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 #2</a:t>
            </a:r>
            <a:endParaRPr b="0" i="0" sz="1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2296500" y="1538975"/>
            <a:ext cx="4855500" cy="4707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a, also, boy, </a:t>
            </a:r>
            <a:r>
              <a:rPr b="0" i="0" lang="en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good, 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He, is, </a:t>
            </a:r>
            <a:r>
              <a:rPr b="0" i="0" lang="en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person, 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She, Radhika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296500" y="1164875"/>
            <a:ext cx="4551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Vocabulary</a:t>
            </a:r>
            <a:endParaRPr b="0" i="0" sz="1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65" name="Google Shape;65;p14"/>
          <p:cNvGraphicFramePr/>
          <p:nvPr/>
        </p:nvGraphicFramePr>
        <p:xfrm>
          <a:off x="704075" y="253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1189925"/>
                <a:gridCol w="600000"/>
                <a:gridCol w="650100"/>
                <a:gridCol w="654325"/>
                <a:gridCol w="773575"/>
                <a:gridCol w="945025"/>
                <a:gridCol w="675600"/>
                <a:gridCol w="791725"/>
                <a:gridCol w="594375"/>
                <a:gridCol w="861175"/>
              </a:tblGrid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b="1"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b="1"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b="1"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b="1"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b="1"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b="1"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b="1"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b="1"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b="1"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Index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Document #1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Document #2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66" name="Google Shape;66;p14"/>
          <p:cNvSpPr txBox="1"/>
          <p:nvPr/>
        </p:nvSpPr>
        <p:spPr>
          <a:xfrm>
            <a:off x="944106" y="4371225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Document as Vector</a:t>
            </a:r>
            <a:endParaRPr b="1" i="0" sz="24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How does Word2Vec works?</a:t>
            </a:r>
            <a:endParaRPr b="0" i="0" sz="1400" u="none" cap="none" strike="noStrike"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1" name="Google Shape;211;p33"/>
          <p:cNvGraphicFramePr/>
          <p:nvPr/>
        </p:nvGraphicFramePr>
        <p:xfrm>
          <a:off x="468175" y="224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2" name="Google Shape;212;p33"/>
          <p:cNvSpPr txBox="1"/>
          <p:nvPr/>
        </p:nvSpPr>
        <p:spPr>
          <a:xfrm>
            <a:off x="1668925" y="3172950"/>
            <a:ext cx="5921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Given a word, what are the nearby word(s)</a:t>
            </a:r>
            <a:endParaRPr b="0" i="0" sz="14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7" name="Google Shape;217;p34"/>
          <p:cNvGraphicFramePr/>
          <p:nvPr/>
        </p:nvGraphicFramePr>
        <p:xfrm>
          <a:off x="468175" y="224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8" name="Google Shape;218;p34"/>
          <p:cNvSpPr txBox="1"/>
          <p:nvPr/>
        </p:nvSpPr>
        <p:spPr>
          <a:xfrm>
            <a:off x="5860300" y="22398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(Sun, The)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19" name="Google Shape;219;p34"/>
          <p:cNvSpPr txBox="1"/>
          <p:nvPr/>
        </p:nvSpPr>
        <p:spPr>
          <a:xfrm rot="1121812">
            <a:off x="7482430" y="1756247"/>
            <a:ext cx="1535745" cy="396270"/>
          </a:xfrm>
          <a:prstGeom prst="rect">
            <a:avLst/>
          </a:prstGeom>
          <a:noFill/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Context, Target pair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0" name="Google Shape;220;p34"/>
          <p:cNvCxnSpPr>
            <a:stCxn id="219" idx="2"/>
            <a:endCxn id="218" idx="0"/>
          </p:cNvCxnSpPr>
          <p:nvPr/>
        </p:nvCxnSpPr>
        <p:spPr>
          <a:xfrm flipH="1">
            <a:off x="6911188" y="2142061"/>
            <a:ext cx="1275600" cy="9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5" name="Google Shape;225;p35"/>
          <p:cNvGraphicFramePr/>
          <p:nvPr/>
        </p:nvGraphicFramePr>
        <p:xfrm>
          <a:off x="468175" y="224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6" name="Google Shape;226;p35"/>
          <p:cNvSpPr txBox="1"/>
          <p:nvPr/>
        </p:nvSpPr>
        <p:spPr>
          <a:xfrm>
            <a:off x="5860300" y="22398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(Sun, The)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227" name="Google Shape;227;p35"/>
          <p:cNvGraphicFramePr/>
          <p:nvPr/>
        </p:nvGraphicFramePr>
        <p:xfrm>
          <a:off x="468175" y="2927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8" name="Google Shape;228;p35"/>
          <p:cNvSpPr txBox="1"/>
          <p:nvPr/>
        </p:nvSpPr>
        <p:spPr>
          <a:xfrm>
            <a:off x="5860300" y="29256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(The, Sun) (rises, Sun)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29" name="Google Shape;229;p35"/>
          <p:cNvSpPr txBox="1"/>
          <p:nvPr/>
        </p:nvSpPr>
        <p:spPr>
          <a:xfrm rot="1121812">
            <a:off x="7482430" y="1756247"/>
            <a:ext cx="1535745" cy="396270"/>
          </a:xfrm>
          <a:prstGeom prst="rect">
            <a:avLst/>
          </a:prstGeom>
          <a:noFill/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Context, Target pair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0" name="Google Shape;230;p35"/>
          <p:cNvCxnSpPr>
            <a:stCxn id="229" idx="2"/>
            <a:endCxn id="226" idx="0"/>
          </p:cNvCxnSpPr>
          <p:nvPr/>
        </p:nvCxnSpPr>
        <p:spPr>
          <a:xfrm flipH="1">
            <a:off x="6911188" y="2142061"/>
            <a:ext cx="1275600" cy="9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31" name="Google Shape;231;p35"/>
          <p:cNvCxnSpPr>
            <a:stCxn id="229" idx="2"/>
            <a:endCxn id="228" idx="0"/>
          </p:cNvCxnSpPr>
          <p:nvPr/>
        </p:nvCxnSpPr>
        <p:spPr>
          <a:xfrm flipH="1">
            <a:off x="6911188" y="2142061"/>
            <a:ext cx="1275600" cy="7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6" name="Google Shape;236;p36"/>
          <p:cNvGraphicFramePr/>
          <p:nvPr/>
        </p:nvGraphicFramePr>
        <p:xfrm>
          <a:off x="468175" y="224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7" name="Google Shape;237;p36"/>
          <p:cNvSpPr txBox="1"/>
          <p:nvPr/>
        </p:nvSpPr>
        <p:spPr>
          <a:xfrm>
            <a:off x="5860300" y="22398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(The, sun)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238" name="Google Shape;238;p36"/>
          <p:cNvGraphicFramePr/>
          <p:nvPr/>
        </p:nvGraphicFramePr>
        <p:xfrm>
          <a:off x="468175" y="2927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9" name="Google Shape;239;p36"/>
          <p:cNvSpPr txBox="1"/>
          <p:nvPr/>
        </p:nvSpPr>
        <p:spPr>
          <a:xfrm>
            <a:off x="5860300" y="29256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(Sun, The) (Sun, rises)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240" name="Google Shape;240;p36"/>
          <p:cNvGraphicFramePr/>
          <p:nvPr/>
        </p:nvGraphicFramePr>
        <p:xfrm>
          <a:off x="468175" y="3689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41" name="Google Shape;241;p36"/>
          <p:cNvSpPr txBox="1"/>
          <p:nvPr/>
        </p:nvSpPr>
        <p:spPr>
          <a:xfrm>
            <a:off x="5860300" y="36876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(Sun, rises) (in, rises)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42" name="Google Shape;242;p36"/>
          <p:cNvSpPr txBox="1"/>
          <p:nvPr/>
        </p:nvSpPr>
        <p:spPr>
          <a:xfrm rot="1121812">
            <a:off x="7482430" y="1756247"/>
            <a:ext cx="1535745" cy="396270"/>
          </a:xfrm>
          <a:prstGeom prst="rect">
            <a:avLst/>
          </a:prstGeom>
          <a:noFill/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Context, Target pair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3" name="Google Shape;243;p36"/>
          <p:cNvCxnSpPr>
            <a:stCxn id="242" idx="2"/>
            <a:endCxn id="237" idx="0"/>
          </p:cNvCxnSpPr>
          <p:nvPr/>
        </p:nvCxnSpPr>
        <p:spPr>
          <a:xfrm flipH="1">
            <a:off x="6911188" y="2142061"/>
            <a:ext cx="1275600" cy="9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4" name="Google Shape;244;p36"/>
          <p:cNvCxnSpPr>
            <a:stCxn id="242" idx="2"/>
          </p:cNvCxnSpPr>
          <p:nvPr/>
        </p:nvCxnSpPr>
        <p:spPr>
          <a:xfrm flipH="1">
            <a:off x="7749088" y="2142061"/>
            <a:ext cx="437700" cy="169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5" name="Google Shape;245;p36"/>
          <p:cNvCxnSpPr>
            <a:stCxn id="242" idx="2"/>
            <a:endCxn id="239" idx="0"/>
          </p:cNvCxnSpPr>
          <p:nvPr/>
        </p:nvCxnSpPr>
        <p:spPr>
          <a:xfrm flipH="1">
            <a:off x="6911188" y="2142061"/>
            <a:ext cx="1275600" cy="7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/>
        </p:nvSpPr>
        <p:spPr>
          <a:xfrm>
            <a:off x="2450700" y="917375"/>
            <a:ext cx="42426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Find probability of a word being ‘nearby word’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graphicFrame>
        <p:nvGraphicFramePr>
          <p:cNvPr id="251" name="Google Shape;251;p37"/>
          <p:cNvGraphicFramePr/>
          <p:nvPr/>
        </p:nvGraphicFramePr>
        <p:xfrm>
          <a:off x="468175" y="224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2" name="Google Shape;252;p37"/>
          <p:cNvSpPr txBox="1"/>
          <p:nvPr/>
        </p:nvSpPr>
        <p:spPr>
          <a:xfrm>
            <a:off x="5860300" y="22398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(Sun, The)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253" name="Google Shape;253;p37"/>
          <p:cNvGraphicFramePr/>
          <p:nvPr/>
        </p:nvGraphicFramePr>
        <p:xfrm>
          <a:off x="468175" y="2927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4" name="Google Shape;254;p37"/>
          <p:cNvSpPr txBox="1"/>
          <p:nvPr/>
        </p:nvSpPr>
        <p:spPr>
          <a:xfrm>
            <a:off x="5860300" y="29256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(The, Sun) (rises, Sun)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255" name="Google Shape;255;p37"/>
          <p:cNvGraphicFramePr/>
          <p:nvPr/>
        </p:nvGraphicFramePr>
        <p:xfrm>
          <a:off x="468175" y="3689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6" name="Google Shape;256;p37"/>
          <p:cNvSpPr txBox="1"/>
          <p:nvPr/>
        </p:nvSpPr>
        <p:spPr>
          <a:xfrm>
            <a:off x="5860300" y="36876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(Sun, rises) (in, rises)</a:t>
            </a:r>
            <a:endParaRPr b="0" i="0" sz="1400" u="none" cap="none" strike="noStrike">
              <a:solidFill>
                <a:srgbClr val="00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57" name="Google Shape;257;p37"/>
          <p:cNvSpPr txBox="1"/>
          <p:nvPr/>
        </p:nvSpPr>
        <p:spPr>
          <a:xfrm rot="1121812">
            <a:off x="7482430" y="1756247"/>
            <a:ext cx="1535745" cy="396270"/>
          </a:xfrm>
          <a:prstGeom prst="rect">
            <a:avLst/>
          </a:prstGeom>
          <a:noFill/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Context, Target pair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8" name="Google Shape;258;p37"/>
          <p:cNvCxnSpPr>
            <a:stCxn id="257" idx="2"/>
            <a:endCxn id="252" idx="0"/>
          </p:cNvCxnSpPr>
          <p:nvPr/>
        </p:nvCxnSpPr>
        <p:spPr>
          <a:xfrm flipH="1">
            <a:off x="6911188" y="2142061"/>
            <a:ext cx="1275600" cy="9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59" name="Google Shape;259;p37"/>
          <p:cNvCxnSpPr>
            <a:stCxn id="257" idx="2"/>
          </p:cNvCxnSpPr>
          <p:nvPr/>
        </p:nvCxnSpPr>
        <p:spPr>
          <a:xfrm flipH="1">
            <a:off x="7749088" y="2142061"/>
            <a:ext cx="437700" cy="169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60" name="Google Shape;260;p37"/>
          <p:cNvCxnSpPr>
            <a:stCxn id="257" idx="2"/>
            <a:endCxn id="254" idx="0"/>
          </p:cNvCxnSpPr>
          <p:nvPr/>
        </p:nvCxnSpPr>
        <p:spPr>
          <a:xfrm flipH="1">
            <a:off x="6911188" y="2142061"/>
            <a:ext cx="1275600" cy="78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8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What is considered near?</a:t>
            </a:r>
            <a:endParaRPr b="0" i="0" sz="1400" u="none" cap="none" strike="noStrike">
              <a:solidFill>
                <a:srgbClr val="1155CC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9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Window Size</a:t>
            </a:r>
            <a:endParaRPr b="0" i="0" sz="1400" u="none" cap="none" strike="noStrike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271" name="Google Shape;271;p39"/>
          <p:cNvGraphicFramePr/>
          <p:nvPr/>
        </p:nvGraphicFramePr>
        <p:xfrm>
          <a:off x="1901775" y="1650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72" name="Google Shape;272;p39"/>
          <p:cNvSpPr txBox="1"/>
          <p:nvPr/>
        </p:nvSpPr>
        <p:spPr>
          <a:xfrm>
            <a:off x="3493225" y="2754600"/>
            <a:ext cx="4252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(rise, in) (the, in)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3" name="Google Shape;273;p39"/>
          <p:cNvSpPr txBox="1"/>
          <p:nvPr/>
        </p:nvSpPr>
        <p:spPr>
          <a:xfrm>
            <a:off x="1358675" y="2754600"/>
            <a:ext cx="2101800" cy="3963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Window size = 1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0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Window Size</a:t>
            </a:r>
            <a:endParaRPr b="0" i="0" sz="1400" u="none" cap="none" strike="noStrike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279" name="Google Shape;279;p40"/>
          <p:cNvGraphicFramePr/>
          <p:nvPr/>
        </p:nvGraphicFramePr>
        <p:xfrm>
          <a:off x="1901775" y="1650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36975"/>
                <a:gridCol w="836975"/>
                <a:gridCol w="836975"/>
                <a:gridCol w="836975"/>
                <a:gridCol w="836975"/>
                <a:gridCol w="836975"/>
              </a:tblGrid>
              <a:tr h="324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 sz="14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80" name="Google Shape;280;p40"/>
          <p:cNvSpPr txBox="1"/>
          <p:nvPr/>
        </p:nvSpPr>
        <p:spPr>
          <a:xfrm>
            <a:off x="3305675" y="2754600"/>
            <a:ext cx="4252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(in, rises) (in, the)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1" name="Google Shape;281;p40"/>
          <p:cNvSpPr txBox="1"/>
          <p:nvPr/>
        </p:nvSpPr>
        <p:spPr>
          <a:xfrm>
            <a:off x="1358675" y="2754600"/>
            <a:ext cx="2101800" cy="3963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Window size = 1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2" name="Google Shape;282;p40"/>
          <p:cNvSpPr txBox="1"/>
          <p:nvPr/>
        </p:nvSpPr>
        <p:spPr>
          <a:xfrm>
            <a:off x="3305675" y="3669000"/>
            <a:ext cx="4252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(rises, in) (</a:t>
            </a:r>
            <a:r>
              <a:rPr b="0" i="0" lang="en" sz="12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Sun, </a:t>
            </a: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in) (the, in) (east, in)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3" name="Google Shape;283;p40"/>
          <p:cNvSpPr txBox="1"/>
          <p:nvPr/>
        </p:nvSpPr>
        <p:spPr>
          <a:xfrm>
            <a:off x="1358675" y="3669000"/>
            <a:ext cx="2101800" cy="3963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Window size = 2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Word2Vec Embeddings</a:t>
            </a:r>
            <a:endParaRPr b="0" i="0" sz="2400" u="none" cap="none" strike="noStrike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2 ways to get it</a:t>
            </a:r>
            <a:endParaRPr b="0" i="0" sz="2400" u="none" cap="none" strike="noStrike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/>
          <p:nvPr/>
        </p:nvSpPr>
        <p:spPr>
          <a:xfrm>
            <a:off x="511650" y="554346"/>
            <a:ext cx="3653400" cy="409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 is a good boy. She is also good.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5001975" y="554346"/>
            <a:ext cx="3653400" cy="409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Radhika is a good person.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87125" y="250375"/>
            <a:ext cx="36534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 #1</a:t>
            </a:r>
            <a:endParaRPr b="0" i="0" sz="1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4977475" y="250375"/>
            <a:ext cx="36534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 #2</a:t>
            </a:r>
            <a:endParaRPr b="0" i="0" sz="1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2296500" y="1297134"/>
            <a:ext cx="4855500" cy="3822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a, also, boy, </a:t>
            </a:r>
            <a:r>
              <a:rPr b="0" i="0" lang="en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good, 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He, is, </a:t>
            </a:r>
            <a:r>
              <a:rPr b="0" i="0" lang="en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person, 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She, Radhika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2296500" y="993244"/>
            <a:ext cx="45510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Vocabulary</a:t>
            </a:r>
            <a:endParaRPr b="0" i="0" sz="1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77" name="Google Shape;77;p15"/>
          <p:cNvGraphicFramePr/>
          <p:nvPr/>
        </p:nvGraphicFramePr>
        <p:xfrm>
          <a:off x="1479588" y="1890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794325"/>
                <a:gridCol w="1173775"/>
              </a:tblGrid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Index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8" name="Google Shape;78;p15"/>
          <p:cNvSpPr txBox="1"/>
          <p:nvPr/>
        </p:nvSpPr>
        <p:spPr>
          <a:xfrm>
            <a:off x="4719550" y="2986325"/>
            <a:ext cx="27684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Assign index for each word in Vocabulary</a:t>
            </a:r>
            <a:endParaRPr b="0" i="0" sz="1400" u="none" cap="none" strike="noStrike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CBOW model</a:t>
            </a:r>
            <a:endParaRPr b="0" i="0" sz="1400" u="none" cap="none" strike="noStrike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4" name="Google Shape;294;p42"/>
          <p:cNvSpPr txBox="1"/>
          <p:nvPr/>
        </p:nvSpPr>
        <p:spPr>
          <a:xfrm>
            <a:off x="5967475" y="2552350"/>
            <a:ext cx="24528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Predict the </a:t>
            </a:r>
            <a:r>
              <a:rPr b="1" i="0" lang="en" sz="1400" u="none" cap="none" strike="noStrike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‘target’</a:t>
            </a: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word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5" name="Google Shape;295;p42"/>
          <p:cNvSpPr txBox="1"/>
          <p:nvPr/>
        </p:nvSpPr>
        <p:spPr>
          <a:xfrm rot="-5400000">
            <a:off x="-557475" y="2552348"/>
            <a:ext cx="3073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Context words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6" name="Google Shape;296;p42"/>
          <p:cNvSpPr/>
          <p:nvPr/>
        </p:nvSpPr>
        <p:spPr>
          <a:xfrm>
            <a:off x="2074900" y="13850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42"/>
          <p:cNvSpPr txBox="1"/>
          <p:nvPr/>
        </p:nvSpPr>
        <p:spPr>
          <a:xfrm>
            <a:off x="1329675" y="1503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t-2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8" name="Google Shape;298;p42"/>
          <p:cNvSpPr/>
          <p:nvPr/>
        </p:nvSpPr>
        <p:spPr>
          <a:xfrm>
            <a:off x="2074900" y="2070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42"/>
          <p:cNvSpPr txBox="1"/>
          <p:nvPr/>
        </p:nvSpPr>
        <p:spPr>
          <a:xfrm>
            <a:off x="1329675" y="2188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t-1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0" name="Google Shape;300;p42"/>
          <p:cNvSpPr/>
          <p:nvPr/>
        </p:nvSpPr>
        <p:spPr>
          <a:xfrm>
            <a:off x="2074900" y="2832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42"/>
          <p:cNvSpPr txBox="1"/>
          <p:nvPr/>
        </p:nvSpPr>
        <p:spPr>
          <a:xfrm>
            <a:off x="1329675" y="2950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t+1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2" name="Google Shape;302;p42"/>
          <p:cNvSpPr/>
          <p:nvPr/>
        </p:nvSpPr>
        <p:spPr>
          <a:xfrm>
            <a:off x="2074900" y="3594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42"/>
          <p:cNvSpPr txBox="1"/>
          <p:nvPr/>
        </p:nvSpPr>
        <p:spPr>
          <a:xfrm>
            <a:off x="1329675" y="3712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t+2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4" name="Google Shape;304;p42"/>
          <p:cNvSpPr/>
          <p:nvPr/>
        </p:nvSpPr>
        <p:spPr>
          <a:xfrm>
            <a:off x="3151125" y="2047625"/>
            <a:ext cx="1574700" cy="143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Neural Network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05" name="Google Shape;305;p42"/>
          <p:cNvCxnSpPr>
            <a:stCxn id="304" idx="3"/>
            <a:endCxn id="294" idx="1"/>
          </p:cNvCxnSpPr>
          <p:nvPr/>
        </p:nvCxnSpPr>
        <p:spPr>
          <a:xfrm flipH="1" rot="10800000">
            <a:off x="4725825" y="2750375"/>
            <a:ext cx="1241700" cy="1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06" name="Google Shape;306;p42"/>
          <p:cNvCxnSpPr>
            <a:stCxn id="296" idx="3"/>
            <a:endCxn id="304" idx="1"/>
          </p:cNvCxnSpPr>
          <p:nvPr/>
        </p:nvCxnSpPr>
        <p:spPr>
          <a:xfrm>
            <a:off x="2284600" y="1628950"/>
            <a:ext cx="866400" cy="113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07" name="Google Shape;307;p42"/>
          <p:cNvCxnSpPr>
            <a:stCxn id="298" idx="3"/>
            <a:endCxn id="304" idx="1"/>
          </p:cNvCxnSpPr>
          <p:nvPr/>
        </p:nvCxnSpPr>
        <p:spPr>
          <a:xfrm>
            <a:off x="2284600" y="2314750"/>
            <a:ext cx="866400" cy="45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08" name="Google Shape;308;p42"/>
          <p:cNvCxnSpPr>
            <a:stCxn id="300" idx="3"/>
            <a:endCxn id="304" idx="1"/>
          </p:cNvCxnSpPr>
          <p:nvPr/>
        </p:nvCxnSpPr>
        <p:spPr>
          <a:xfrm flipH="1" rot="10800000">
            <a:off x="2284600" y="2767450"/>
            <a:ext cx="866400" cy="30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09" name="Google Shape;309;p42"/>
          <p:cNvCxnSpPr>
            <a:stCxn id="302" idx="3"/>
            <a:endCxn id="304" idx="1"/>
          </p:cNvCxnSpPr>
          <p:nvPr/>
        </p:nvCxnSpPr>
        <p:spPr>
          <a:xfrm flipH="1" rot="10800000">
            <a:off x="2284600" y="2767450"/>
            <a:ext cx="866400" cy="107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3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CBOW model</a:t>
            </a:r>
            <a:endParaRPr b="0" i="0" sz="1400" u="none" cap="none" strike="noStrike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5" name="Google Shape;315;p43"/>
          <p:cNvSpPr txBox="1"/>
          <p:nvPr/>
        </p:nvSpPr>
        <p:spPr>
          <a:xfrm>
            <a:off x="5967475" y="2552350"/>
            <a:ext cx="22269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rises    (</a:t>
            </a:r>
            <a:r>
              <a:rPr b="1" i="0" lang="en" sz="1400" u="none" cap="none" strike="noStrike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‘target’</a:t>
            </a: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word)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6" name="Google Shape;316;p43"/>
          <p:cNvSpPr txBox="1"/>
          <p:nvPr/>
        </p:nvSpPr>
        <p:spPr>
          <a:xfrm rot="-5400000">
            <a:off x="-557475" y="2552348"/>
            <a:ext cx="3073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Context words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7" name="Google Shape;317;p43"/>
          <p:cNvSpPr/>
          <p:nvPr/>
        </p:nvSpPr>
        <p:spPr>
          <a:xfrm>
            <a:off x="2074900" y="13850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43"/>
          <p:cNvSpPr txBox="1"/>
          <p:nvPr/>
        </p:nvSpPr>
        <p:spPr>
          <a:xfrm>
            <a:off x="1329675" y="1503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The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9" name="Google Shape;319;p43"/>
          <p:cNvSpPr/>
          <p:nvPr/>
        </p:nvSpPr>
        <p:spPr>
          <a:xfrm>
            <a:off x="2074900" y="2070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43"/>
          <p:cNvSpPr txBox="1"/>
          <p:nvPr/>
        </p:nvSpPr>
        <p:spPr>
          <a:xfrm>
            <a:off x="1329675" y="2188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Sun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1" name="Google Shape;321;p43"/>
          <p:cNvSpPr/>
          <p:nvPr/>
        </p:nvSpPr>
        <p:spPr>
          <a:xfrm>
            <a:off x="2074900" y="2832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43"/>
          <p:cNvSpPr txBox="1"/>
          <p:nvPr/>
        </p:nvSpPr>
        <p:spPr>
          <a:xfrm>
            <a:off x="1329675" y="2950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in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3" name="Google Shape;323;p43"/>
          <p:cNvSpPr/>
          <p:nvPr/>
        </p:nvSpPr>
        <p:spPr>
          <a:xfrm>
            <a:off x="2074900" y="3594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43"/>
          <p:cNvSpPr txBox="1"/>
          <p:nvPr/>
        </p:nvSpPr>
        <p:spPr>
          <a:xfrm>
            <a:off x="1329675" y="3712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the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5" name="Google Shape;325;p43"/>
          <p:cNvSpPr/>
          <p:nvPr/>
        </p:nvSpPr>
        <p:spPr>
          <a:xfrm>
            <a:off x="3151125" y="2047625"/>
            <a:ext cx="1574700" cy="143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Neural Network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26" name="Google Shape;326;p43"/>
          <p:cNvCxnSpPr>
            <a:stCxn id="325" idx="3"/>
            <a:endCxn id="315" idx="1"/>
          </p:cNvCxnSpPr>
          <p:nvPr/>
        </p:nvCxnSpPr>
        <p:spPr>
          <a:xfrm flipH="1" rot="10800000">
            <a:off x="4725825" y="2750375"/>
            <a:ext cx="1241700" cy="1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27" name="Google Shape;327;p43"/>
          <p:cNvCxnSpPr>
            <a:stCxn id="317" idx="3"/>
            <a:endCxn id="325" idx="1"/>
          </p:cNvCxnSpPr>
          <p:nvPr/>
        </p:nvCxnSpPr>
        <p:spPr>
          <a:xfrm>
            <a:off x="2284600" y="1628950"/>
            <a:ext cx="866400" cy="113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28" name="Google Shape;328;p43"/>
          <p:cNvCxnSpPr>
            <a:stCxn id="319" idx="3"/>
            <a:endCxn id="325" idx="1"/>
          </p:cNvCxnSpPr>
          <p:nvPr/>
        </p:nvCxnSpPr>
        <p:spPr>
          <a:xfrm>
            <a:off x="2284600" y="2314750"/>
            <a:ext cx="866400" cy="45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29" name="Google Shape;329;p43"/>
          <p:cNvCxnSpPr>
            <a:stCxn id="321" idx="3"/>
            <a:endCxn id="325" idx="1"/>
          </p:cNvCxnSpPr>
          <p:nvPr/>
        </p:nvCxnSpPr>
        <p:spPr>
          <a:xfrm flipH="1" rot="10800000">
            <a:off x="2284600" y="2767450"/>
            <a:ext cx="866400" cy="30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30" name="Google Shape;330;p43"/>
          <p:cNvCxnSpPr>
            <a:stCxn id="323" idx="3"/>
            <a:endCxn id="325" idx="1"/>
          </p:cNvCxnSpPr>
          <p:nvPr/>
        </p:nvCxnSpPr>
        <p:spPr>
          <a:xfrm flipH="1" rot="10800000">
            <a:off x="2284600" y="2767450"/>
            <a:ext cx="866400" cy="107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4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Skip-Gram model</a:t>
            </a:r>
            <a:endParaRPr b="0" i="0" sz="1400" u="none" cap="none" strike="noStrike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6" name="Google Shape;336;p44"/>
          <p:cNvSpPr txBox="1"/>
          <p:nvPr/>
        </p:nvSpPr>
        <p:spPr>
          <a:xfrm>
            <a:off x="7100250" y="2324950"/>
            <a:ext cx="12921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Predict the </a:t>
            </a:r>
            <a:r>
              <a:rPr b="1" i="0" lang="en" sz="1400" u="none" cap="none" strike="noStrike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‘</a:t>
            </a:r>
            <a:r>
              <a:rPr b="1" i="0" lang="en" sz="1400" u="none" cap="none" strike="noStrike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Context</a:t>
            </a:r>
            <a:r>
              <a:rPr b="1" i="0" lang="en" sz="1400" u="none" cap="none" strike="noStrike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’</a:t>
            </a: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words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7" name="Google Shape;337;p44"/>
          <p:cNvSpPr txBox="1"/>
          <p:nvPr/>
        </p:nvSpPr>
        <p:spPr>
          <a:xfrm>
            <a:off x="1129275" y="3104975"/>
            <a:ext cx="1034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Target word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8" name="Google Shape;338;p44"/>
          <p:cNvSpPr/>
          <p:nvPr/>
        </p:nvSpPr>
        <p:spPr>
          <a:xfrm>
            <a:off x="5884900" y="13850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44"/>
          <p:cNvSpPr txBox="1"/>
          <p:nvPr/>
        </p:nvSpPr>
        <p:spPr>
          <a:xfrm>
            <a:off x="5977875" y="1503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t-2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0" name="Google Shape;340;p44"/>
          <p:cNvSpPr/>
          <p:nvPr/>
        </p:nvSpPr>
        <p:spPr>
          <a:xfrm>
            <a:off x="5884900" y="2070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44"/>
          <p:cNvSpPr txBox="1"/>
          <p:nvPr/>
        </p:nvSpPr>
        <p:spPr>
          <a:xfrm>
            <a:off x="5977875" y="2188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t-1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2" name="Google Shape;342;p44"/>
          <p:cNvSpPr/>
          <p:nvPr/>
        </p:nvSpPr>
        <p:spPr>
          <a:xfrm>
            <a:off x="5884900" y="2832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44"/>
          <p:cNvSpPr txBox="1"/>
          <p:nvPr/>
        </p:nvSpPr>
        <p:spPr>
          <a:xfrm>
            <a:off x="5977875" y="2950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t+1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4" name="Google Shape;344;p44"/>
          <p:cNvSpPr/>
          <p:nvPr/>
        </p:nvSpPr>
        <p:spPr>
          <a:xfrm>
            <a:off x="5884900" y="3594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44"/>
          <p:cNvSpPr txBox="1"/>
          <p:nvPr/>
        </p:nvSpPr>
        <p:spPr>
          <a:xfrm>
            <a:off x="5977875" y="3712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t+2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6" name="Google Shape;346;p44"/>
          <p:cNvSpPr/>
          <p:nvPr/>
        </p:nvSpPr>
        <p:spPr>
          <a:xfrm>
            <a:off x="3151125" y="2047625"/>
            <a:ext cx="1574700" cy="143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Neural Network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7" name="Google Shape;347;p44"/>
          <p:cNvSpPr/>
          <p:nvPr/>
        </p:nvSpPr>
        <p:spPr>
          <a:xfrm>
            <a:off x="2074900" y="25280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44"/>
          <p:cNvSpPr txBox="1"/>
          <p:nvPr/>
        </p:nvSpPr>
        <p:spPr>
          <a:xfrm>
            <a:off x="1329675" y="2646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49" name="Google Shape;349;p44"/>
          <p:cNvCxnSpPr>
            <a:stCxn id="347" idx="3"/>
            <a:endCxn id="346" idx="1"/>
          </p:cNvCxnSpPr>
          <p:nvPr/>
        </p:nvCxnSpPr>
        <p:spPr>
          <a:xfrm flipH="1" rot="10800000">
            <a:off x="2284600" y="2767450"/>
            <a:ext cx="866400" cy="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50" name="Google Shape;350;p44"/>
          <p:cNvCxnSpPr>
            <a:stCxn id="346" idx="3"/>
            <a:endCxn id="338" idx="1"/>
          </p:cNvCxnSpPr>
          <p:nvPr/>
        </p:nvCxnSpPr>
        <p:spPr>
          <a:xfrm flipH="1" rot="10800000">
            <a:off x="4725825" y="1628975"/>
            <a:ext cx="1159200" cy="113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51" name="Google Shape;351;p44"/>
          <p:cNvCxnSpPr>
            <a:stCxn id="346" idx="3"/>
            <a:endCxn id="340" idx="1"/>
          </p:cNvCxnSpPr>
          <p:nvPr/>
        </p:nvCxnSpPr>
        <p:spPr>
          <a:xfrm flipH="1" rot="10800000">
            <a:off x="4725825" y="2314775"/>
            <a:ext cx="1159200" cy="45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52" name="Google Shape;352;p44"/>
          <p:cNvCxnSpPr>
            <a:stCxn id="346" idx="3"/>
            <a:endCxn id="342" idx="1"/>
          </p:cNvCxnSpPr>
          <p:nvPr/>
        </p:nvCxnSpPr>
        <p:spPr>
          <a:xfrm>
            <a:off x="4725825" y="2767475"/>
            <a:ext cx="1159200" cy="30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53" name="Google Shape;353;p44"/>
          <p:cNvCxnSpPr>
            <a:stCxn id="346" idx="3"/>
            <a:endCxn id="344" idx="1"/>
          </p:cNvCxnSpPr>
          <p:nvPr/>
        </p:nvCxnSpPr>
        <p:spPr>
          <a:xfrm>
            <a:off x="4725825" y="2767475"/>
            <a:ext cx="1159200" cy="107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5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Skip-Gram model</a:t>
            </a:r>
            <a:endParaRPr b="0" i="0" sz="1400" u="none" cap="none" strike="noStrike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59" name="Google Shape;359;p45"/>
          <p:cNvSpPr txBox="1"/>
          <p:nvPr/>
        </p:nvSpPr>
        <p:spPr>
          <a:xfrm>
            <a:off x="7100250" y="2324950"/>
            <a:ext cx="12921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Predict the </a:t>
            </a:r>
            <a:r>
              <a:rPr b="1" i="0" lang="en" sz="1400" u="none" cap="none" strike="noStrike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‘</a:t>
            </a:r>
            <a:r>
              <a:rPr b="1" i="0" lang="en" sz="1400" u="none" cap="none" strike="noStrike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Context</a:t>
            </a:r>
            <a:r>
              <a:rPr b="1" i="0" lang="en" sz="1400" u="none" cap="none" strike="noStrike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’</a:t>
            </a: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words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0" name="Google Shape;360;p45"/>
          <p:cNvSpPr txBox="1"/>
          <p:nvPr/>
        </p:nvSpPr>
        <p:spPr>
          <a:xfrm>
            <a:off x="1129275" y="3104975"/>
            <a:ext cx="1034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rises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1" name="Google Shape;361;p45"/>
          <p:cNvSpPr/>
          <p:nvPr/>
        </p:nvSpPr>
        <p:spPr>
          <a:xfrm>
            <a:off x="5884900" y="13850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45"/>
          <p:cNvSpPr txBox="1"/>
          <p:nvPr/>
        </p:nvSpPr>
        <p:spPr>
          <a:xfrm>
            <a:off x="5977875" y="1503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The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3" name="Google Shape;363;p45"/>
          <p:cNvSpPr/>
          <p:nvPr/>
        </p:nvSpPr>
        <p:spPr>
          <a:xfrm>
            <a:off x="5884900" y="2070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45"/>
          <p:cNvSpPr txBox="1"/>
          <p:nvPr/>
        </p:nvSpPr>
        <p:spPr>
          <a:xfrm>
            <a:off x="5977875" y="2188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sun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5" name="Google Shape;365;p45"/>
          <p:cNvSpPr/>
          <p:nvPr/>
        </p:nvSpPr>
        <p:spPr>
          <a:xfrm>
            <a:off x="5884900" y="2832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45"/>
          <p:cNvSpPr txBox="1"/>
          <p:nvPr/>
        </p:nvSpPr>
        <p:spPr>
          <a:xfrm>
            <a:off x="5977875" y="2950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in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7" name="Google Shape;367;p45"/>
          <p:cNvSpPr/>
          <p:nvPr/>
        </p:nvSpPr>
        <p:spPr>
          <a:xfrm>
            <a:off x="5884900" y="3594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45"/>
          <p:cNvSpPr txBox="1"/>
          <p:nvPr/>
        </p:nvSpPr>
        <p:spPr>
          <a:xfrm>
            <a:off x="5977875" y="3712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the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9" name="Google Shape;369;p45"/>
          <p:cNvSpPr/>
          <p:nvPr/>
        </p:nvSpPr>
        <p:spPr>
          <a:xfrm>
            <a:off x="3151125" y="2047625"/>
            <a:ext cx="1574700" cy="143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Neural Network</a:t>
            </a:r>
            <a:endParaRPr b="0" i="0" sz="12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70" name="Google Shape;370;p45"/>
          <p:cNvSpPr/>
          <p:nvPr/>
        </p:nvSpPr>
        <p:spPr>
          <a:xfrm>
            <a:off x="2074900" y="25280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45"/>
          <p:cNvSpPr txBox="1"/>
          <p:nvPr/>
        </p:nvSpPr>
        <p:spPr>
          <a:xfrm>
            <a:off x="1329675" y="2646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72" name="Google Shape;372;p45"/>
          <p:cNvCxnSpPr>
            <a:stCxn id="370" idx="3"/>
            <a:endCxn id="369" idx="1"/>
          </p:cNvCxnSpPr>
          <p:nvPr/>
        </p:nvCxnSpPr>
        <p:spPr>
          <a:xfrm flipH="1" rot="10800000">
            <a:off x="2284600" y="2767450"/>
            <a:ext cx="866400" cy="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73" name="Google Shape;373;p45"/>
          <p:cNvCxnSpPr>
            <a:stCxn id="369" idx="3"/>
            <a:endCxn id="361" idx="1"/>
          </p:cNvCxnSpPr>
          <p:nvPr/>
        </p:nvCxnSpPr>
        <p:spPr>
          <a:xfrm flipH="1" rot="10800000">
            <a:off x="4725825" y="1628975"/>
            <a:ext cx="1159200" cy="113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74" name="Google Shape;374;p45"/>
          <p:cNvCxnSpPr>
            <a:stCxn id="369" idx="3"/>
            <a:endCxn id="363" idx="1"/>
          </p:cNvCxnSpPr>
          <p:nvPr/>
        </p:nvCxnSpPr>
        <p:spPr>
          <a:xfrm flipH="1" rot="10800000">
            <a:off x="4725825" y="2314775"/>
            <a:ext cx="1159200" cy="45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75" name="Google Shape;375;p45"/>
          <p:cNvCxnSpPr>
            <a:stCxn id="369" idx="3"/>
            <a:endCxn id="365" idx="1"/>
          </p:cNvCxnSpPr>
          <p:nvPr/>
        </p:nvCxnSpPr>
        <p:spPr>
          <a:xfrm>
            <a:off x="4725825" y="2767475"/>
            <a:ext cx="1159200" cy="30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76" name="Google Shape;376;p45"/>
          <p:cNvCxnSpPr>
            <a:stCxn id="369" idx="3"/>
            <a:endCxn id="367" idx="1"/>
          </p:cNvCxnSpPr>
          <p:nvPr/>
        </p:nvCxnSpPr>
        <p:spPr>
          <a:xfrm>
            <a:off x="4725825" y="2767475"/>
            <a:ext cx="1159200" cy="107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6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Which approach will work better?</a:t>
            </a:r>
            <a:endParaRPr b="0" i="0" sz="1400" u="none" cap="none" strike="noStrike"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7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45F06"/>
                </a:solidFill>
                <a:latin typeface="Georgia"/>
                <a:ea typeface="Georgia"/>
                <a:cs typeface="Georgia"/>
                <a:sym typeface="Georgia"/>
              </a:rPr>
              <a:t>Skip-Gram</a:t>
            </a:r>
            <a:endParaRPr b="0" i="0" sz="1400" u="none" cap="none" strike="noStrike">
              <a:solidFill>
                <a:srgbClr val="B45F0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8"/>
          <p:cNvSpPr txBox="1"/>
          <p:nvPr/>
        </p:nvSpPr>
        <p:spPr>
          <a:xfrm>
            <a:off x="5628900" y="2011350"/>
            <a:ext cx="35151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45F06"/>
                </a:solidFill>
                <a:latin typeface="Georgia"/>
                <a:ea typeface="Georgia"/>
                <a:cs typeface="Georgia"/>
                <a:sym typeface="Georgia"/>
              </a:rPr>
              <a:t>Building </a:t>
            </a:r>
            <a:endParaRPr b="0" i="0" sz="2400" u="none" cap="none" strike="noStrike">
              <a:solidFill>
                <a:srgbClr val="B45F0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45F06"/>
                </a:solidFill>
                <a:latin typeface="Georgia"/>
                <a:ea typeface="Georgia"/>
                <a:cs typeface="Georgia"/>
                <a:sym typeface="Georgia"/>
              </a:rPr>
              <a:t>Skip-Gram model</a:t>
            </a:r>
            <a:endParaRPr b="0" i="0" sz="1400" u="none" cap="none" strike="noStrike">
              <a:solidFill>
                <a:srgbClr val="B45F0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92" name="Google Shape;392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0200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9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45F06"/>
                </a:solidFill>
                <a:latin typeface="Georgia"/>
                <a:ea typeface="Georgia"/>
                <a:cs typeface="Georgia"/>
                <a:sym typeface="Georgia"/>
              </a:rPr>
              <a:t>Let’s build a very simple Neural network</a:t>
            </a:r>
            <a:endParaRPr b="0" i="0" sz="2400" u="none" cap="none" strike="noStrike">
              <a:solidFill>
                <a:srgbClr val="B45F0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1 Input Layer, 1 Hidden Layer, 1 Output Layer</a:t>
            </a:r>
            <a:endParaRPr b="0" i="0" sz="1400" u="none" cap="none" strike="noStrike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0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The Input Layer</a:t>
            </a:r>
            <a:endParaRPr b="0" i="0" sz="1400" u="none" cap="none" strike="noStrike"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1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08" name="Google Shape;408;p51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09" name="Google Shape;409;p51"/>
          <p:cNvSpPr txBox="1"/>
          <p:nvPr/>
        </p:nvSpPr>
        <p:spPr>
          <a:xfrm>
            <a:off x="1161700" y="77530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3" name="Google Shape;83;p16"/>
          <p:cNvGraphicFramePr/>
          <p:nvPr/>
        </p:nvGraphicFramePr>
        <p:xfrm>
          <a:off x="512363" y="8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794325"/>
                <a:gridCol w="1173775"/>
                <a:gridCol w="742525"/>
                <a:gridCol w="591350"/>
                <a:gridCol w="595200"/>
                <a:gridCol w="703675"/>
                <a:gridCol w="859650"/>
                <a:gridCol w="614550"/>
                <a:gridCol w="720175"/>
                <a:gridCol w="540650"/>
                <a:gridCol w="783375"/>
              </a:tblGrid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Index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84" name="Google Shape;84;p16"/>
          <p:cNvSpPr txBox="1"/>
          <p:nvPr/>
        </p:nvSpPr>
        <p:spPr>
          <a:xfrm>
            <a:off x="1007331" y="423070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Words as Vector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2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15" name="Google Shape;415;p52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16" name="Google Shape;416;p52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17" name="Google Shape;417;p52"/>
          <p:cNvSpPr txBox="1"/>
          <p:nvPr/>
        </p:nvSpPr>
        <p:spPr>
          <a:xfrm>
            <a:off x="394705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Size of the input vector?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3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23" name="Google Shape;423;p53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24" name="Google Shape;424;p53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25" name="Google Shape;425;p53"/>
          <p:cNvSpPr txBox="1"/>
          <p:nvPr/>
        </p:nvSpPr>
        <p:spPr>
          <a:xfrm>
            <a:off x="394705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Same as vocabulary size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4"/>
          <p:cNvSpPr txBox="1"/>
          <p:nvPr/>
        </p:nvSpPr>
        <p:spPr>
          <a:xfrm>
            <a:off x="1862950" y="43568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31" name="Google Shape;431;p54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32" name="Google Shape;432;p54"/>
          <p:cNvSpPr txBox="1"/>
          <p:nvPr/>
        </p:nvSpPr>
        <p:spPr>
          <a:xfrm>
            <a:off x="1161700" y="73117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33" name="Google Shape;433;p54"/>
          <p:cNvSpPr txBox="1"/>
          <p:nvPr/>
        </p:nvSpPr>
        <p:spPr>
          <a:xfrm>
            <a:off x="394705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Assume we have 10000 words vocabulary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34" name="Google Shape;434;p54"/>
          <p:cNvSpPr txBox="1"/>
          <p:nvPr/>
        </p:nvSpPr>
        <p:spPr>
          <a:xfrm>
            <a:off x="805600" y="2439363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rgbClr val="B45F0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1" i="0" sz="1000" u="none" cap="none" strike="noStrike">
              <a:solidFill>
                <a:srgbClr val="B45F0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5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The Hidden Layer</a:t>
            </a:r>
            <a:endParaRPr b="0" i="0" sz="1400" u="none" cap="none" strike="noStrike"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6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45" name="Google Shape;445;p56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46" name="Google Shape;446;p56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47" name="Google Shape;447;p56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56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56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56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56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56"/>
          <p:cNvSpPr txBox="1"/>
          <p:nvPr/>
        </p:nvSpPr>
        <p:spPr>
          <a:xfrm>
            <a:off x="4961725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many neurons in hidden layer?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453" name="Google Shape;453;p56"/>
          <p:cNvCxnSpPr>
            <a:endCxn id="447" idx="2"/>
          </p:cNvCxnSpPr>
          <p:nvPr/>
        </p:nvCxnSpPr>
        <p:spPr>
          <a:xfrm flipH="1" rot="10800000">
            <a:off x="2382750" y="1412425"/>
            <a:ext cx="1374000" cy="12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54" name="Google Shape;454;p56"/>
          <p:cNvCxnSpPr>
            <a:endCxn id="448" idx="2"/>
          </p:cNvCxnSpPr>
          <p:nvPr/>
        </p:nvCxnSpPr>
        <p:spPr>
          <a:xfrm flipH="1" rot="10800000">
            <a:off x="2382750" y="2022025"/>
            <a:ext cx="1374000" cy="6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55" name="Google Shape;455;p56"/>
          <p:cNvCxnSpPr>
            <a:endCxn id="449" idx="2"/>
          </p:cNvCxnSpPr>
          <p:nvPr/>
        </p:nvCxnSpPr>
        <p:spPr>
          <a:xfrm flipH="1" rot="10800000">
            <a:off x="2389050" y="2631625"/>
            <a:ext cx="1367700" cy="1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56" name="Google Shape;456;p56"/>
          <p:cNvCxnSpPr>
            <a:endCxn id="450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57" name="Google Shape;457;p56"/>
          <p:cNvCxnSpPr>
            <a:endCxn id="451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58" name="Google Shape;458;p56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7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64" name="Google Shape;464;p57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65" name="Google Shape;465;p57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66" name="Google Shape;466;p57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57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57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57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57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57"/>
          <p:cNvSpPr txBox="1"/>
          <p:nvPr/>
        </p:nvSpPr>
        <p:spPr>
          <a:xfrm>
            <a:off x="49302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Let’s have 50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r>
              <a:rPr b="0" i="0" lang="en" sz="10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(or whatever you like)</a:t>
            </a:r>
            <a:endParaRPr b="0" i="0" sz="10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472" name="Google Shape;472;p57"/>
          <p:cNvCxnSpPr>
            <a:endCxn id="466" idx="2"/>
          </p:cNvCxnSpPr>
          <p:nvPr/>
        </p:nvCxnSpPr>
        <p:spPr>
          <a:xfrm flipH="1" rot="10800000">
            <a:off x="2382750" y="1412425"/>
            <a:ext cx="1374000" cy="12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73" name="Google Shape;473;p57"/>
          <p:cNvCxnSpPr>
            <a:endCxn id="467" idx="2"/>
          </p:cNvCxnSpPr>
          <p:nvPr/>
        </p:nvCxnSpPr>
        <p:spPr>
          <a:xfrm flipH="1" rot="10800000">
            <a:off x="2382750" y="2022025"/>
            <a:ext cx="1374000" cy="6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74" name="Google Shape;474;p57"/>
          <p:cNvCxnSpPr>
            <a:endCxn id="468" idx="2"/>
          </p:cNvCxnSpPr>
          <p:nvPr/>
        </p:nvCxnSpPr>
        <p:spPr>
          <a:xfrm flipH="1" rot="10800000">
            <a:off x="2389050" y="2631625"/>
            <a:ext cx="1367700" cy="1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75" name="Google Shape;475;p57"/>
          <p:cNvCxnSpPr>
            <a:endCxn id="469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76" name="Google Shape;476;p57"/>
          <p:cNvCxnSpPr>
            <a:endCxn id="470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77" name="Google Shape;477;p57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78" name="Google Shape;478;p57"/>
          <p:cNvSpPr txBox="1"/>
          <p:nvPr/>
        </p:nvSpPr>
        <p:spPr>
          <a:xfrm>
            <a:off x="3440525" y="6940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b="1" i="0" sz="1400" u="none" cap="none" strike="noStrike"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8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84" name="Google Shape;484;p58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85" name="Google Shape;485;p58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86" name="Google Shape;486;p58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58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58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58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58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58"/>
          <p:cNvSpPr txBox="1"/>
          <p:nvPr/>
        </p:nvSpPr>
        <p:spPr>
          <a:xfrm>
            <a:off x="49302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many hidden layer outputs for each Word?</a:t>
            </a:r>
            <a:endParaRPr b="0" i="0" sz="10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492" name="Google Shape;492;p58"/>
          <p:cNvCxnSpPr>
            <a:endCxn id="486" idx="2"/>
          </p:cNvCxnSpPr>
          <p:nvPr/>
        </p:nvCxnSpPr>
        <p:spPr>
          <a:xfrm flipH="1" rot="10800000">
            <a:off x="2382750" y="1412425"/>
            <a:ext cx="1374000" cy="12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93" name="Google Shape;493;p58"/>
          <p:cNvCxnSpPr>
            <a:endCxn id="487" idx="2"/>
          </p:cNvCxnSpPr>
          <p:nvPr/>
        </p:nvCxnSpPr>
        <p:spPr>
          <a:xfrm flipH="1" rot="10800000">
            <a:off x="2382750" y="2022025"/>
            <a:ext cx="1374000" cy="6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94" name="Google Shape;494;p58"/>
          <p:cNvCxnSpPr>
            <a:endCxn id="488" idx="2"/>
          </p:cNvCxnSpPr>
          <p:nvPr/>
        </p:nvCxnSpPr>
        <p:spPr>
          <a:xfrm flipH="1" rot="10800000">
            <a:off x="2389050" y="2631625"/>
            <a:ext cx="1367700" cy="1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95" name="Google Shape;495;p58"/>
          <p:cNvCxnSpPr>
            <a:endCxn id="489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96" name="Google Shape;496;p58"/>
          <p:cNvCxnSpPr>
            <a:endCxn id="490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97" name="Google Shape;497;p58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98" name="Google Shape;498;p58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9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504" name="Google Shape;504;p59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05" name="Google Shape;505;p59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506" name="Google Shape;506;p59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59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59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59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59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59"/>
          <p:cNvSpPr txBox="1"/>
          <p:nvPr/>
        </p:nvSpPr>
        <p:spPr>
          <a:xfrm>
            <a:off x="49302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50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Same as number of neurons in hidden layer</a:t>
            </a:r>
            <a:endParaRPr b="0" i="0" sz="10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512" name="Google Shape;512;p59"/>
          <p:cNvCxnSpPr>
            <a:endCxn id="506" idx="2"/>
          </p:cNvCxnSpPr>
          <p:nvPr/>
        </p:nvCxnSpPr>
        <p:spPr>
          <a:xfrm flipH="1" rot="10800000">
            <a:off x="2382750" y="1412425"/>
            <a:ext cx="1374000" cy="12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13" name="Google Shape;513;p59"/>
          <p:cNvCxnSpPr>
            <a:endCxn id="507" idx="2"/>
          </p:cNvCxnSpPr>
          <p:nvPr/>
        </p:nvCxnSpPr>
        <p:spPr>
          <a:xfrm flipH="1" rot="10800000">
            <a:off x="2382750" y="2022025"/>
            <a:ext cx="1374000" cy="6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14" name="Google Shape;514;p59"/>
          <p:cNvCxnSpPr>
            <a:endCxn id="508" idx="2"/>
          </p:cNvCxnSpPr>
          <p:nvPr/>
        </p:nvCxnSpPr>
        <p:spPr>
          <a:xfrm flipH="1" rot="10800000">
            <a:off x="2389050" y="2631625"/>
            <a:ext cx="1367700" cy="1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15" name="Google Shape;515;p59"/>
          <p:cNvCxnSpPr>
            <a:endCxn id="509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16" name="Google Shape;516;p59"/>
          <p:cNvCxnSpPr>
            <a:endCxn id="510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17" name="Google Shape;517;p59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18" name="Google Shape;518;p59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0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The Output Layer</a:t>
            </a:r>
            <a:endParaRPr b="0" i="0" sz="1400" u="none" cap="none" strike="noStrike"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61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529" name="Google Shape;529;p61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30" name="Google Shape;530;p61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531" name="Google Shape;531;p61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61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61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61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61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6" name="Google Shape;536;p61"/>
          <p:cNvCxnSpPr>
            <a:endCxn id="531" idx="2"/>
          </p:cNvCxnSpPr>
          <p:nvPr/>
        </p:nvCxnSpPr>
        <p:spPr>
          <a:xfrm flipH="1" rot="10800000">
            <a:off x="2382750" y="1412425"/>
            <a:ext cx="1374000" cy="1216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37" name="Google Shape;537;p61"/>
          <p:cNvCxnSpPr>
            <a:endCxn id="532" idx="2"/>
          </p:cNvCxnSpPr>
          <p:nvPr/>
        </p:nvCxnSpPr>
        <p:spPr>
          <a:xfrm flipH="1" rot="10800000">
            <a:off x="2382750" y="2022025"/>
            <a:ext cx="1374000" cy="612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38" name="Google Shape;538;p61"/>
          <p:cNvCxnSpPr>
            <a:endCxn id="533" idx="2"/>
          </p:cNvCxnSpPr>
          <p:nvPr/>
        </p:nvCxnSpPr>
        <p:spPr>
          <a:xfrm flipH="1" rot="10800000">
            <a:off x="2389050" y="2631625"/>
            <a:ext cx="1367700" cy="15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39" name="Google Shape;539;p61"/>
          <p:cNvCxnSpPr>
            <a:endCxn id="534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40" name="Google Shape;540;p61"/>
          <p:cNvCxnSpPr>
            <a:endCxn id="535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41" name="Google Shape;541;p61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42" name="Google Shape;542;p61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43" name="Google Shape;543;p61"/>
          <p:cNvSpPr/>
          <p:nvPr/>
        </p:nvSpPr>
        <p:spPr>
          <a:xfrm>
            <a:off x="5884900" y="8516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61"/>
          <p:cNvSpPr/>
          <p:nvPr/>
        </p:nvSpPr>
        <p:spPr>
          <a:xfrm>
            <a:off x="5884900" y="15374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61"/>
          <p:cNvSpPr/>
          <p:nvPr/>
        </p:nvSpPr>
        <p:spPr>
          <a:xfrm>
            <a:off x="5884900" y="3213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61"/>
          <p:cNvSpPr/>
          <p:nvPr/>
        </p:nvSpPr>
        <p:spPr>
          <a:xfrm>
            <a:off x="5884900" y="38996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61"/>
          <p:cNvSpPr txBox="1"/>
          <p:nvPr/>
        </p:nvSpPr>
        <p:spPr>
          <a:xfrm>
            <a:off x="5798350" y="22232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48" name="Google Shape;548;p61"/>
          <p:cNvSpPr txBox="1"/>
          <p:nvPr/>
        </p:nvSpPr>
        <p:spPr>
          <a:xfrm>
            <a:off x="5798350" y="24518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49" name="Google Shape;549;p61"/>
          <p:cNvSpPr txBox="1"/>
          <p:nvPr/>
        </p:nvSpPr>
        <p:spPr>
          <a:xfrm>
            <a:off x="5798350" y="26804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550" name="Google Shape;550;p61"/>
          <p:cNvCxnSpPr>
            <a:stCxn id="531" idx="6"/>
            <a:endCxn id="543" idx="1"/>
          </p:cNvCxnSpPr>
          <p:nvPr/>
        </p:nvCxnSpPr>
        <p:spPr>
          <a:xfrm flipH="1" rot="10800000">
            <a:off x="4210650" y="1095625"/>
            <a:ext cx="1674300" cy="316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51" name="Google Shape;551;p61"/>
          <p:cNvCxnSpPr>
            <a:stCxn id="532" idx="6"/>
            <a:endCxn id="543" idx="1"/>
          </p:cNvCxnSpPr>
          <p:nvPr/>
        </p:nvCxnSpPr>
        <p:spPr>
          <a:xfrm flipH="1" rot="10800000">
            <a:off x="4210650" y="1095625"/>
            <a:ext cx="1674300" cy="926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52" name="Google Shape;552;p61"/>
          <p:cNvCxnSpPr>
            <a:stCxn id="533" idx="6"/>
            <a:endCxn id="543" idx="1"/>
          </p:cNvCxnSpPr>
          <p:nvPr/>
        </p:nvCxnSpPr>
        <p:spPr>
          <a:xfrm flipH="1" rot="10800000">
            <a:off x="4210650" y="1095625"/>
            <a:ext cx="1674300" cy="1536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53" name="Google Shape;553;p61"/>
          <p:cNvCxnSpPr>
            <a:stCxn id="534" idx="6"/>
            <a:endCxn id="543" idx="1"/>
          </p:cNvCxnSpPr>
          <p:nvPr/>
        </p:nvCxnSpPr>
        <p:spPr>
          <a:xfrm flipH="1" rot="10800000">
            <a:off x="4210650" y="1095625"/>
            <a:ext cx="1674300" cy="2145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54" name="Google Shape;554;p61"/>
          <p:cNvCxnSpPr>
            <a:stCxn id="535" idx="6"/>
            <a:endCxn id="543" idx="1"/>
          </p:cNvCxnSpPr>
          <p:nvPr/>
        </p:nvCxnSpPr>
        <p:spPr>
          <a:xfrm flipH="1" rot="10800000">
            <a:off x="4210650" y="1095625"/>
            <a:ext cx="1674300" cy="2755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55" name="Google Shape;555;p61"/>
          <p:cNvSpPr txBox="1"/>
          <p:nvPr/>
        </p:nvSpPr>
        <p:spPr>
          <a:xfrm>
            <a:off x="67590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many Outputs?</a:t>
            </a:r>
            <a:endParaRPr b="0" i="0" sz="10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556" name="Google Shape;556;p61"/>
          <p:cNvCxnSpPr>
            <a:stCxn id="531" idx="6"/>
            <a:endCxn id="544" idx="1"/>
          </p:cNvCxnSpPr>
          <p:nvPr/>
        </p:nvCxnSpPr>
        <p:spPr>
          <a:xfrm>
            <a:off x="4210650" y="1412425"/>
            <a:ext cx="1674300" cy="369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57" name="Google Shape;557;p61"/>
          <p:cNvCxnSpPr>
            <a:stCxn id="532" idx="6"/>
            <a:endCxn id="544" idx="1"/>
          </p:cNvCxnSpPr>
          <p:nvPr/>
        </p:nvCxnSpPr>
        <p:spPr>
          <a:xfrm flipH="1" rot="10800000">
            <a:off x="4210650" y="1781425"/>
            <a:ext cx="1674300" cy="240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58" name="Google Shape;558;p61"/>
          <p:cNvCxnSpPr>
            <a:stCxn id="533" idx="6"/>
            <a:endCxn id="544" idx="1"/>
          </p:cNvCxnSpPr>
          <p:nvPr/>
        </p:nvCxnSpPr>
        <p:spPr>
          <a:xfrm flipH="1" rot="10800000">
            <a:off x="4210650" y="1781425"/>
            <a:ext cx="1674300" cy="850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59" name="Google Shape;559;p61"/>
          <p:cNvCxnSpPr>
            <a:stCxn id="534" idx="6"/>
            <a:endCxn id="544" idx="1"/>
          </p:cNvCxnSpPr>
          <p:nvPr/>
        </p:nvCxnSpPr>
        <p:spPr>
          <a:xfrm flipH="1" rot="10800000">
            <a:off x="4210650" y="1781425"/>
            <a:ext cx="1674300" cy="1459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0" name="Google Shape;560;p61"/>
          <p:cNvCxnSpPr>
            <a:stCxn id="535" idx="6"/>
            <a:endCxn id="544" idx="1"/>
          </p:cNvCxnSpPr>
          <p:nvPr/>
        </p:nvCxnSpPr>
        <p:spPr>
          <a:xfrm flipH="1" rot="10800000">
            <a:off x="4210650" y="1781425"/>
            <a:ext cx="1674300" cy="2069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1" name="Google Shape;561;p61"/>
          <p:cNvCxnSpPr>
            <a:stCxn id="531" idx="6"/>
            <a:endCxn id="545" idx="1"/>
          </p:cNvCxnSpPr>
          <p:nvPr/>
        </p:nvCxnSpPr>
        <p:spPr>
          <a:xfrm>
            <a:off x="4210650" y="1412425"/>
            <a:ext cx="1674300" cy="2045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2" name="Google Shape;562;p61"/>
          <p:cNvCxnSpPr>
            <a:stCxn id="531" idx="6"/>
            <a:endCxn id="546" idx="1"/>
          </p:cNvCxnSpPr>
          <p:nvPr/>
        </p:nvCxnSpPr>
        <p:spPr>
          <a:xfrm>
            <a:off x="4210650" y="1412425"/>
            <a:ext cx="1674300" cy="2731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3" name="Google Shape;563;p61"/>
          <p:cNvCxnSpPr>
            <a:stCxn id="532" idx="6"/>
            <a:endCxn id="545" idx="1"/>
          </p:cNvCxnSpPr>
          <p:nvPr/>
        </p:nvCxnSpPr>
        <p:spPr>
          <a:xfrm>
            <a:off x="4210650" y="2022025"/>
            <a:ext cx="1674300" cy="1435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4" name="Google Shape;564;p61"/>
          <p:cNvCxnSpPr>
            <a:stCxn id="532" idx="6"/>
            <a:endCxn id="546" idx="1"/>
          </p:cNvCxnSpPr>
          <p:nvPr/>
        </p:nvCxnSpPr>
        <p:spPr>
          <a:xfrm>
            <a:off x="4210650" y="2022025"/>
            <a:ext cx="1674300" cy="2121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5" name="Google Shape;565;p61"/>
          <p:cNvCxnSpPr>
            <a:stCxn id="534" idx="6"/>
            <a:endCxn id="545" idx="1"/>
          </p:cNvCxnSpPr>
          <p:nvPr/>
        </p:nvCxnSpPr>
        <p:spPr>
          <a:xfrm>
            <a:off x="4210650" y="3241225"/>
            <a:ext cx="1674300" cy="216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6" name="Google Shape;566;p61"/>
          <p:cNvCxnSpPr>
            <a:stCxn id="534" idx="6"/>
            <a:endCxn id="546" idx="1"/>
          </p:cNvCxnSpPr>
          <p:nvPr/>
        </p:nvCxnSpPr>
        <p:spPr>
          <a:xfrm>
            <a:off x="4210650" y="3241225"/>
            <a:ext cx="1674300" cy="902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7" name="Google Shape;567;p61"/>
          <p:cNvCxnSpPr>
            <a:stCxn id="535" idx="6"/>
            <a:endCxn id="545" idx="1"/>
          </p:cNvCxnSpPr>
          <p:nvPr/>
        </p:nvCxnSpPr>
        <p:spPr>
          <a:xfrm flipH="1" rot="10800000">
            <a:off x="4210650" y="3457825"/>
            <a:ext cx="1674300" cy="393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68" name="Google Shape;568;p61"/>
          <p:cNvCxnSpPr>
            <a:stCxn id="535" idx="6"/>
            <a:endCxn id="546" idx="1"/>
          </p:cNvCxnSpPr>
          <p:nvPr/>
        </p:nvCxnSpPr>
        <p:spPr>
          <a:xfrm>
            <a:off x="4210650" y="3850825"/>
            <a:ext cx="1674300" cy="292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9" name="Google Shape;89;p17"/>
          <p:cNvGraphicFramePr/>
          <p:nvPr/>
        </p:nvGraphicFramePr>
        <p:xfrm>
          <a:off x="512363" y="8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794325"/>
                <a:gridCol w="1173775"/>
                <a:gridCol w="742525"/>
                <a:gridCol w="591350"/>
                <a:gridCol w="595200"/>
                <a:gridCol w="703675"/>
                <a:gridCol w="859650"/>
                <a:gridCol w="614550"/>
                <a:gridCol w="720175"/>
                <a:gridCol w="540650"/>
                <a:gridCol w="783375"/>
              </a:tblGrid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Index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t/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90" name="Google Shape;90;p17"/>
          <p:cNvSpPr txBox="1"/>
          <p:nvPr/>
        </p:nvSpPr>
        <p:spPr>
          <a:xfrm>
            <a:off x="944106" y="424475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Words as Vector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62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574" name="Google Shape;574;p62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75" name="Google Shape;575;p62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576" name="Google Shape;576;p62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62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62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62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62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81" name="Google Shape;581;p62"/>
          <p:cNvCxnSpPr>
            <a:endCxn id="576" idx="2"/>
          </p:cNvCxnSpPr>
          <p:nvPr/>
        </p:nvCxnSpPr>
        <p:spPr>
          <a:xfrm flipH="1" rot="10800000">
            <a:off x="2382750" y="1412425"/>
            <a:ext cx="1374000" cy="1216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2" name="Google Shape;582;p62"/>
          <p:cNvCxnSpPr>
            <a:endCxn id="577" idx="2"/>
          </p:cNvCxnSpPr>
          <p:nvPr/>
        </p:nvCxnSpPr>
        <p:spPr>
          <a:xfrm flipH="1" rot="10800000">
            <a:off x="2382750" y="2022025"/>
            <a:ext cx="1374000" cy="612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3" name="Google Shape;583;p62"/>
          <p:cNvCxnSpPr>
            <a:endCxn id="578" idx="2"/>
          </p:cNvCxnSpPr>
          <p:nvPr/>
        </p:nvCxnSpPr>
        <p:spPr>
          <a:xfrm flipH="1" rot="10800000">
            <a:off x="2389050" y="2631625"/>
            <a:ext cx="1367700" cy="15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4" name="Google Shape;584;p62"/>
          <p:cNvCxnSpPr>
            <a:endCxn id="579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5" name="Google Shape;585;p62"/>
          <p:cNvCxnSpPr>
            <a:endCxn id="580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86" name="Google Shape;586;p62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87" name="Google Shape;587;p62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88" name="Google Shape;588;p62"/>
          <p:cNvSpPr/>
          <p:nvPr/>
        </p:nvSpPr>
        <p:spPr>
          <a:xfrm>
            <a:off x="5884900" y="8516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62"/>
          <p:cNvSpPr/>
          <p:nvPr/>
        </p:nvSpPr>
        <p:spPr>
          <a:xfrm>
            <a:off x="5884900" y="15374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62"/>
          <p:cNvSpPr/>
          <p:nvPr/>
        </p:nvSpPr>
        <p:spPr>
          <a:xfrm>
            <a:off x="5884900" y="3213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62"/>
          <p:cNvSpPr/>
          <p:nvPr/>
        </p:nvSpPr>
        <p:spPr>
          <a:xfrm>
            <a:off x="5884900" y="38996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62"/>
          <p:cNvSpPr txBox="1"/>
          <p:nvPr/>
        </p:nvSpPr>
        <p:spPr>
          <a:xfrm>
            <a:off x="5798350" y="22232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3" name="Google Shape;593;p62"/>
          <p:cNvSpPr txBox="1"/>
          <p:nvPr/>
        </p:nvSpPr>
        <p:spPr>
          <a:xfrm>
            <a:off x="5798350" y="24518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4" name="Google Shape;594;p62"/>
          <p:cNvSpPr txBox="1"/>
          <p:nvPr/>
        </p:nvSpPr>
        <p:spPr>
          <a:xfrm>
            <a:off x="5798350" y="26804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595" name="Google Shape;595;p62"/>
          <p:cNvCxnSpPr>
            <a:stCxn id="576" idx="6"/>
            <a:endCxn id="588" idx="1"/>
          </p:cNvCxnSpPr>
          <p:nvPr/>
        </p:nvCxnSpPr>
        <p:spPr>
          <a:xfrm flipH="1" rot="10800000">
            <a:off x="4210650" y="1095625"/>
            <a:ext cx="1674300" cy="316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96" name="Google Shape;596;p62"/>
          <p:cNvCxnSpPr>
            <a:stCxn id="577" idx="6"/>
            <a:endCxn id="588" idx="1"/>
          </p:cNvCxnSpPr>
          <p:nvPr/>
        </p:nvCxnSpPr>
        <p:spPr>
          <a:xfrm flipH="1" rot="10800000">
            <a:off x="4210650" y="1095625"/>
            <a:ext cx="1674300" cy="926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97" name="Google Shape;597;p62"/>
          <p:cNvCxnSpPr>
            <a:stCxn id="578" idx="6"/>
            <a:endCxn id="588" idx="1"/>
          </p:cNvCxnSpPr>
          <p:nvPr/>
        </p:nvCxnSpPr>
        <p:spPr>
          <a:xfrm flipH="1" rot="10800000">
            <a:off x="4210650" y="1095625"/>
            <a:ext cx="1674300" cy="1536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98" name="Google Shape;598;p62"/>
          <p:cNvCxnSpPr>
            <a:stCxn id="579" idx="6"/>
            <a:endCxn id="588" idx="1"/>
          </p:cNvCxnSpPr>
          <p:nvPr/>
        </p:nvCxnSpPr>
        <p:spPr>
          <a:xfrm flipH="1" rot="10800000">
            <a:off x="4210650" y="1095625"/>
            <a:ext cx="1674300" cy="2145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99" name="Google Shape;599;p62"/>
          <p:cNvCxnSpPr>
            <a:stCxn id="580" idx="6"/>
            <a:endCxn id="588" idx="1"/>
          </p:cNvCxnSpPr>
          <p:nvPr/>
        </p:nvCxnSpPr>
        <p:spPr>
          <a:xfrm flipH="1" rot="10800000">
            <a:off x="4210650" y="1095625"/>
            <a:ext cx="1674300" cy="2755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00" name="Google Shape;600;p62"/>
          <p:cNvSpPr txBox="1"/>
          <p:nvPr/>
        </p:nvSpPr>
        <p:spPr>
          <a:xfrm>
            <a:off x="67590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10,000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Same as Vocabulary size</a:t>
            </a:r>
            <a:endParaRPr b="0" i="0" sz="12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601" name="Google Shape;601;p62"/>
          <p:cNvCxnSpPr>
            <a:stCxn id="576" idx="6"/>
            <a:endCxn id="589" idx="1"/>
          </p:cNvCxnSpPr>
          <p:nvPr/>
        </p:nvCxnSpPr>
        <p:spPr>
          <a:xfrm>
            <a:off x="4210650" y="1412425"/>
            <a:ext cx="1674300" cy="369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02" name="Google Shape;602;p62"/>
          <p:cNvCxnSpPr>
            <a:stCxn id="577" idx="6"/>
            <a:endCxn id="589" idx="1"/>
          </p:cNvCxnSpPr>
          <p:nvPr/>
        </p:nvCxnSpPr>
        <p:spPr>
          <a:xfrm flipH="1" rot="10800000">
            <a:off x="4210650" y="1781425"/>
            <a:ext cx="1674300" cy="240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03" name="Google Shape;603;p62"/>
          <p:cNvCxnSpPr>
            <a:stCxn id="578" idx="6"/>
            <a:endCxn id="589" idx="1"/>
          </p:cNvCxnSpPr>
          <p:nvPr/>
        </p:nvCxnSpPr>
        <p:spPr>
          <a:xfrm flipH="1" rot="10800000">
            <a:off x="4210650" y="1781425"/>
            <a:ext cx="1674300" cy="850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04" name="Google Shape;604;p62"/>
          <p:cNvCxnSpPr>
            <a:stCxn id="579" idx="6"/>
            <a:endCxn id="589" idx="1"/>
          </p:cNvCxnSpPr>
          <p:nvPr/>
        </p:nvCxnSpPr>
        <p:spPr>
          <a:xfrm flipH="1" rot="10800000">
            <a:off x="4210650" y="1781425"/>
            <a:ext cx="1674300" cy="1459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05" name="Google Shape;605;p62"/>
          <p:cNvCxnSpPr>
            <a:stCxn id="580" idx="6"/>
            <a:endCxn id="589" idx="1"/>
          </p:cNvCxnSpPr>
          <p:nvPr/>
        </p:nvCxnSpPr>
        <p:spPr>
          <a:xfrm flipH="1" rot="10800000">
            <a:off x="4210650" y="1781425"/>
            <a:ext cx="1674300" cy="2069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06" name="Google Shape;606;p62"/>
          <p:cNvCxnSpPr>
            <a:stCxn id="576" idx="6"/>
            <a:endCxn id="590" idx="1"/>
          </p:cNvCxnSpPr>
          <p:nvPr/>
        </p:nvCxnSpPr>
        <p:spPr>
          <a:xfrm>
            <a:off x="4210650" y="1412425"/>
            <a:ext cx="1674300" cy="2045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07" name="Google Shape;607;p62"/>
          <p:cNvCxnSpPr>
            <a:stCxn id="576" idx="6"/>
            <a:endCxn id="591" idx="1"/>
          </p:cNvCxnSpPr>
          <p:nvPr/>
        </p:nvCxnSpPr>
        <p:spPr>
          <a:xfrm>
            <a:off x="4210650" y="1412425"/>
            <a:ext cx="1674300" cy="2731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08" name="Google Shape;608;p62"/>
          <p:cNvCxnSpPr>
            <a:stCxn id="577" idx="6"/>
            <a:endCxn id="590" idx="1"/>
          </p:cNvCxnSpPr>
          <p:nvPr/>
        </p:nvCxnSpPr>
        <p:spPr>
          <a:xfrm>
            <a:off x="4210650" y="2022025"/>
            <a:ext cx="1674300" cy="1435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09" name="Google Shape;609;p62"/>
          <p:cNvCxnSpPr>
            <a:stCxn id="577" idx="6"/>
            <a:endCxn id="591" idx="1"/>
          </p:cNvCxnSpPr>
          <p:nvPr/>
        </p:nvCxnSpPr>
        <p:spPr>
          <a:xfrm>
            <a:off x="4210650" y="2022025"/>
            <a:ext cx="1674300" cy="2121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10" name="Google Shape;610;p62"/>
          <p:cNvCxnSpPr>
            <a:stCxn id="579" idx="6"/>
            <a:endCxn id="590" idx="1"/>
          </p:cNvCxnSpPr>
          <p:nvPr/>
        </p:nvCxnSpPr>
        <p:spPr>
          <a:xfrm>
            <a:off x="4210650" y="3241225"/>
            <a:ext cx="1674300" cy="216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11" name="Google Shape;611;p62"/>
          <p:cNvCxnSpPr>
            <a:stCxn id="579" idx="6"/>
            <a:endCxn id="591" idx="1"/>
          </p:cNvCxnSpPr>
          <p:nvPr/>
        </p:nvCxnSpPr>
        <p:spPr>
          <a:xfrm>
            <a:off x="4210650" y="3241225"/>
            <a:ext cx="1674300" cy="902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12" name="Google Shape;612;p62"/>
          <p:cNvCxnSpPr>
            <a:stCxn id="580" idx="6"/>
            <a:endCxn id="590" idx="1"/>
          </p:cNvCxnSpPr>
          <p:nvPr/>
        </p:nvCxnSpPr>
        <p:spPr>
          <a:xfrm flipH="1" rot="10800000">
            <a:off x="4210650" y="3457825"/>
            <a:ext cx="1674300" cy="393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13" name="Google Shape;613;p62"/>
          <p:cNvCxnSpPr>
            <a:stCxn id="580" idx="6"/>
            <a:endCxn id="591" idx="1"/>
          </p:cNvCxnSpPr>
          <p:nvPr/>
        </p:nvCxnSpPr>
        <p:spPr>
          <a:xfrm>
            <a:off x="4210650" y="3850825"/>
            <a:ext cx="1674300" cy="292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63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619" name="Google Shape;619;p63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620" name="Google Shape;620;p63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621" name="Google Shape;621;p63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63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63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63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63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6" name="Google Shape;626;p63"/>
          <p:cNvCxnSpPr>
            <a:endCxn id="621" idx="2"/>
          </p:cNvCxnSpPr>
          <p:nvPr/>
        </p:nvCxnSpPr>
        <p:spPr>
          <a:xfrm flipH="1" rot="10800000">
            <a:off x="2382750" y="1412425"/>
            <a:ext cx="1374000" cy="1216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27" name="Google Shape;627;p63"/>
          <p:cNvCxnSpPr>
            <a:endCxn id="622" idx="2"/>
          </p:cNvCxnSpPr>
          <p:nvPr/>
        </p:nvCxnSpPr>
        <p:spPr>
          <a:xfrm flipH="1" rot="10800000">
            <a:off x="2382750" y="2022025"/>
            <a:ext cx="1374000" cy="612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28" name="Google Shape;628;p63"/>
          <p:cNvCxnSpPr>
            <a:endCxn id="623" idx="2"/>
          </p:cNvCxnSpPr>
          <p:nvPr/>
        </p:nvCxnSpPr>
        <p:spPr>
          <a:xfrm flipH="1" rot="10800000">
            <a:off x="2389050" y="2631625"/>
            <a:ext cx="1367700" cy="15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29" name="Google Shape;629;p63"/>
          <p:cNvCxnSpPr>
            <a:endCxn id="624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30" name="Google Shape;630;p63"/>
          <p:cNvCxnSpPr>
            <a:endCxn id="625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31" name="Google Shape;631;p63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32" name="Google Shape;632;p63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33" name="Google Shape;633;p63"/>
          <p:cNvSpPr/>
          <p:nvPr/>
        </p:nvSpPr>
        <p:spPr>
          <a:xfrm>
            <a:off x="5884900" y="8516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63"/>
          <p:cNvSpPr/>
          <p:nvPr/>
        </p:nvSpPr>
        <p:spPr>
          <a:xfrm>
            <a:off x="5884900" y="15374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63"/>
          <p:cNvSpPr/>
          <p:nvPr/>
        </p:nvSpPr>
        <p:spPr>
          <a:xfrm>
            <a:off x="5884900" y="3213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63"/>
          <p:cNvSpPr/>
          <p:nvPr/>
        </p:nvSpPr>
        <p:spPr>
          <a:xfrm>
            <a:off x="5884900" y="38996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63"/>
          <p:cNvSpPr txBox="1"/>
          <p:nvPr/>
        </p:nvSpPr>
        <p:spPr>
          <a:xfrm>
            <a:off x="5798350" y="22232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38" name="Google Shape;638;p63"/>
          <p:cNvSpPr txBox="1"/>
          <p:nvPr/>
        </p:nvSpPr>
        <p:spPr>
          <a:xfrm>
            <a:off x="5798350" y="24518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39" name="Google Shape;639;p63"/>
          <p:cNvSpPr txBox="1"/>
          <p:nvPr/>
        </p:nvSpPr>
        <p:spPr>
          <a:xfrm>
            <a:off x="5798350" y="26804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640" name="Google Shape;640;p63"/>
          <p:cNvCxnSpPr>
            <a:stCxn id="621" idx="6"/>
            <a:endCxn id="633" idx="1"/>
          </p:cNvCxnSpPr>
          <p:nvPr/>
        </p:nvCxnSpPr>
        <p:spPr>
          <a:xfrm flipH="1" rot="10800000">
            <a:off x="4210650" y="1095625"/>
            <a:ext cx="1674300" cy="316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41" name="Google Shape;641;p63"/>
          <p:cNvCxnSpPr>
            <a:stCxn id="622" idx="6"/>
            <a:endCxn id="633" idx="1"/>
          </p:cNvCxnSpPr>
          <p:nvPr/>
        </p:nvCxnSpPr>
        <p:spPr>
          <a:xfrm flipH="1" rot="10800000">
            <a:off x="4210650" y="1095625"/>
            <a:ext cx="1674300" cy="926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42" name="Google Shape;642;p63"/>
          <p:cNvCxnSpPr>
            <a:stCxn id="623" idx="6"/>
            <a:endCxn id="633" idx="1"/>
          </p:cNvCxnSpPr>
          <p:nvPr/>
        </p:nvCxnSpPr>
        <p:spPr>
          <a:xfrm flipH="1" rot="10800000">
            <a:off x="4210650" y="1095625"/>
            <a:ext cx="1674300" cy="1536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43" name="Google Shape;643;p63"/>
          <p:cNvCxnSpPr>
            <a:stCxn id="624" idx="6"/>
            <a:endCxn id="633" idx="1"/>
          </p:cNvCxnSpPr>
          <p:nvPr/>
        </p:nvCxnSpPr>
        <p:spPr>
          <a:xfrm flipH="1" rot="10800000">
            <a:off x="4210650" y="1095625"/>
            <a:ext cx="1674300" cy="2145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44" name="Google Shape;644;p63"/>
          <p:cNvCxnSpPr>
            <a:stCxn id="625" idx="6"/>
            <a:endCxn id="633" idx="1"/>
          </p:cNvCxnSpPr>
          <p:nvPr/>
        </p:nvCxnSpPr>
        <p:spPr>
          <a:xfrm flipH="1" rot="10800000">
            <a:off x="4210650" y="1095625"/>
            <a:ext cx="1674300" cy="2755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45" name="Google Shape;645;p63"/>
          <p:cNvSpPr txBox="1"/>
          <p:nvPr/>
        </p:nvSpPr>
        <p:spPr>
          <a:xfrm>
            <a:off x="67590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10,000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Predictions are a lot...how do we handle it better?</a:t>
            </a:r>
            <a:endParaRPr b="0" i="0" sz="12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646" name="Google Shape;646;p63"/>
          <p:cNvCxnSpPr>
            <a:stCxn id="621" idx="6"/>
            <a:endCxn id="634" idx="1"/>
          </p:cNvCxnSpPr>
          <p:nvPr/>
        </p:nvCxnSpPr>
        <p:spPr>
          <a:xfrm>
            <a:off x="4210650" y="1412425"/>
            <a:ext cx="1674300" cy="369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47" name="Google Shape;647;p63"/>
          <p:cNvCxnSpPr>
            <a:stCxn id="622" idx="6"/>
            <a:endCxn id="634" idx="1"/>
          </p:cNvCxnSpPr>
          <p:nvPr/>
        </p:nvCxnSpPr>
        <p:spPr>
          <a:xfrm flipH="1" rot="10800000">
            <a:off x="4210650" y="1781425"/>
            <a:ext cx="1674300" cy="240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48" name="Google Shape;648;p63"/>
          <p:cNvCxnSpPr>
            <a:stCxn id="623" idx="6"/>
            <a:endCxn id="634" idx="1"/>
          </p:cNvCxnSpPr>
          <p:nvPr/>
        </p:nvCxnSpPr>
        <p:spPr>
          <a:xfrm flipH="1" rot="10800000">
            <a:off x="4210650" y="1781425"/>
            <a:ext cx="1674300" cy="850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49" name="Google Shape;649;p63"/>
          <p:cNvCxnSpPr>
            <a:stCxn id="624" idx="6"/>
            <a:endCxn id="634" idx="1"/>
          </p:cNvCxnSpPr>
          <p:nvPr/>
        </p:nvCxnSpPr>
        <p:spPr>
          <a:xfrm flipH="1" rot="10800000">
            <a:off x="4210650" y="1781425"/>
            <a:ext cx="1674300" cy="1459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0" name="Google Shape;650;p63"/>
          <p:cNvCxnSpPr>
            <a:stCxn id="625" idx="6"/>
            <a:endCxn id="634" idx="1"/>
          </p:cNvCxnSpPr>
          <p:nvPr/>
        </p:nvCxnSpPr>
        <p:spPr>
          <a:xfrm flipH="1" rot="10800000">
            <a:off x="4210650" y="1781425"/>
            <a:ext cx="1674300" cy="2069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1" name="Google Shape;651;p63"/>
          <p:cNvCxnSpPr>
            <a:stCxn id="621" idx="6"/>
            <a:endCxn id="635" idx="1"/>
          </p:cNvCxnSpPr>
          <p:nvPr/>
        </p:nvCxnSpPr>
        <p:spPr>
          <a:xfrm>
            <a:off x="4210650" y="1412425"/>
            <a:ext cx="1674300" cy="2045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2" name="Google Shape;652;p63"/>
          <p:cNvCxnSpPr>
            <a:stCxn id="621" idx="6"/>
            <a:endCxn id="636" idx="1"/>
          </p:cNvCxnSpPr>
          <p:nvPr/>
        </p:nvCxnSpPr>
        <p:spPr>
          <a:xfrm>
            <a:off x="4210650" y="1412425"/>
            <a:ext cx="1674300" cy="2731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3" name="Google Shape;653;p63"/>
          <p:cNvCxnSpPr>
            <a:stCxn id="622" idx="6"/>
            <a:endCxn id="635" idx="1"/>
          </p:cNvCxnSpPr>
          <p:nvPr/>
        </p:nvCxnSpPr>
        <p:spPr>
          <a:xfrm>
            <a:off x="4210650" y="2022025"/>
            <a:ext cx="1674300" cy="1435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4" name="Google Shape;654;p63"/>
          <p:cNvCxnSpPr>
            <a:stCxn id="622" idx="6"/>
            <a:endCxn id="636" idx="1"/>
          </p:cNvCxnSpPr>
          <p:nvPr/>
        </p:nvCxnSpPr>
        <p:spPr>
          <a:xfrm>
            <a:off x="4210650" y="2022025"/>
            <a:ext cx="1674300" cy="2121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5" name="Google Shape;655;p63"/>
          <p:cNvCxnSpPr>
            <a:stCxn id="624" idx="6"/>
            <a:endCxn id="635" idx="1"/>
          </p:cNvCxnSpPr>
          <p:nvPr/>
        </p:nvCxnSpPr>
        <p:spPr>
          <a:xfrm>
            <a:off x="4210650" y="3241225"/>
            <a:ext cx="1674300" cy="216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6" name="Google Shape;656;p63"/>
          <p:cNvCxnSpPr>
            <a:stCxn id="624" idx="6"/>
            <a:endCxn id="636" idx="1"/>
          </p:cNvCxnSpPr>
          <p:nvPr/>
        </p:nvCxnSpPr>
        <p:spPr>
          <a:xfrm>
            <a:off x="4210650" y="3241225"/>
            <a:ext cx="1674300" cy="902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7" name="Google Shape;657;p63"/>
          <p:cNvCxnSpPr>
            <a:stCxn id="625" idx="6"/>
            <a:endCxn id="635" idx="1"/>
          </p:cNvCxnSpPr>
          <p:nvPr/>
        </p:nvCxnSpPr>
        <p:spPr>
          <a:xfrm flipH="1" rot="10800000">
            <a:off x="4210650" y="3457825"/>
            <a:ext cx="1674300" cy="393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58" name="Google Shape;658;p63"/>
          <p:cNvCxnSpPr>
            <a:stCxn id="625" idx="6"/>
            <a:endCxn id="636" idx="1"/>
          </p:cNvCxnSpPr>
          <p:nvPr/>
        </p:nvCxnSpPr>
        <p:spPr>
          <a:xfrm>
            <a:off x="4210650" y="3850825"/>
            <a:ext cx="1674300" cy="292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64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664" name="Google Shape;664;p64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665" name="Google Shape;665;p64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666" name="Google Shape;666;p64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64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p64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64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p64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71" name="Google Shape;671;p64"/>
          <p:cNvCxnSpPr>
            <a:endCxn id="666" idx="2"/>
          </p:cNvCxnSpPr>
          <p:nvPr/>
        </p:nvCxnSpPr>
        <p:spPr>
          <a:xfrm flipH="1" rot="10800000">
            <a:off x="2382750" y="1412425"/>
            <a:ext cx="1374000" cy="1216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72" name="Google Shape;672;p64"/>
          <p:cNvCxnSpPr>
            <a:endCxn id="667" idx="2"/>
          </p:cNvCxnSpPr>
          <p:nvPr/>
        </p:nvCxnSpPr>
        <p:spPr>
          <a:xfrm flipH="1" rot="10800000">
            <a:off x="2382750" y="2022025"/>
            <a:ext cx="1374000" cy="612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73" name="Google Shape;673;p64"/>
          <p:cNvCxnSpPr>
            <a:endCxn id="668" idx="2"/>
          </p:cNvCxnSpPr>
          <p:nvPr/>
        </p:nvCxnSpPr>
        <p:spPr>
          <a:xfrm flipH="1" rot="10800000">
            <a:off x="2389050" y="2631625"/>
            <a:ext cx="1367700" cy="15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74" name="Google Shape;674;p64"/>
          <p:cNvCxnSpPr>
            <a:endCxn id="669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75" name="Google Shape;675;p64"/>
          <p:cNvCxnSpPr>
            <a:endCxn id="670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76" name="Google Shape;676;p64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77" name="Google Shape;677;p64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78" name="Google Shape;678;p64"/>
          <p:cNvSpPr/>
          <p:nvPr/>
        </p:nvSpPr>
        <p:spPr>
          <a:xfrm>
            <a:off x="5884900" y="8516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64"/>
          <p:cNvSpPr/>
          <p:nvPr/>
        </p:nvSpPr>
        <p:spPr>
          <a:xfrm>
            <a:off x="5884900" y="15374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64"/>
          <p:cNvSpPr/>
          <p:nvPr/>
        </p:nvSpPr>
        <p:spPr>
          <a:xfrm>
            <a:off x="5884900" y="3213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64"/>
          <p:cNvSpPr/>
          <p:nvPr/>
        </p:nvSpPr>
        <p:spPr>
          <a:xfrm>
            <a:off x="5884900" y="38996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64"/>
          <p:cNvSpPr txBox="1"/>
          <p:nvPr/>
        </p:nvSpPr>
        <p:spPr>
          <a:xfrm>
            <a:off x="5798350" y="22232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83" name="Google Shape;683;p64"/>
          <p:cNvSpPr txBox="1"/>
          <p:nvPr/>
        </p:nvSpPr>
        <p:spPr>
          <a:xfrm>
            <a:off x="5798350" y="24518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84" name="Google Shape;684;p64"/>
          <p:cNvSpPr txBox="1"/>
          <p:nvPr/>
        </p:nvSpPr>
        <p:spPr>
          <a:xfrm>
            <a:off x="5798350" y="26804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685" name="Google Shape;685;p64"/>
          <p:cNvCxnSpPr>
            <a:stCxn id="666" idx="6"/>
            <a:endCxn id="678" idx="1"/>
          </p:cNvCxnSpPr>
          <p:nvPr/>
        </p:nvCxnSpPr>
        <p:spPr>
          <a:xfrm flipH="1" rot="10800000">
            <a:off x="4210650" y="1095625"/>
            <a:ext cx="1674300" cy="316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86" name="Google Shape;686;p64"/>
          <p:cNvCxnSpPr>
            <a:stCxn id="667" idx="6"/>
            <a:endCxn id="678" idx="1"/>
          </p:cNvCxnSpPr>
          <p:nvPr/>
        </p:nvCxnSpPr>
        <p:spPr>
          <a:xfrm flipH="1" rot="10800000">
            <a:off x="4210650" y="1095625"/>
            <a:ext cx="1674300" cy="926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87" name="Google Shape;687;p64"/>
          <p:cNvCxnSpPr>
            <a:stCxn id="668" idx="6"/>
            <a:endCxn id="678" idx="1"/>
          </p:cNvCxnSpPr>
          <p:nvPr/>
        </p:nvCxnSpPr>
        <p:spPr>
          <a:xfrm flipH="1" rot="10800000">
            <a:off x="4210650" y="1095625"/>
            <a:ext cx="1674300" cy="1536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88" name="Google Shape;688;p64"/>
          <p:cNvCxnSpPr>
            <a:stCxn id="669" idx="6"/>
            <a:endCxn id="678" idx="1"/>
          </p:cNvCxnSpPr>
          <p:nvPr/>
        </p:nvCxnSpPr>
        <p:spPr>
          <a:xfrm flipH="1" rot="10800000">
            <a:off x="4210650" y="1095625"/>
            <a:ext cx="1674300" cy="2145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89" name="Google Shape;689;p64"/>
          <p:cNvCxnSpPr>
            <a:stCxn id="670" idx="6"/>
            <a:endCxn id="678" idx="1"/>
          </p:cNvCxnSpPr>
          <p:nvPr/>
        </p:nvCxnSpPr>
        <p:spPr>
          <a:xfrm flipH="1" rot="10800000">
            <a:off x="4210650" y="1095625"/>
            <a:ext cx="1674300" cy="2755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90" name="Google Shape;690;p64"/>
          <p:cNvSpPr txBox="1"/>
          <p:nvPr/>
        </p:nvSpPr>
        <p:spPr>
          <a:xfrm>
            <a:off x="67590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10,000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Predictions are a lot...how do we handle it better?</a:t>
            </a:r>
            <a:endParaRPr b="0" i="0" sz="12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691" name="Google Shape;691;p64"/>
          <p:cNvCxnSpPr>
            <a:stCxn id="666" idx="6"/>
            <a:endCxn id="679" idx="1"/>
          </p:cNvCxnSpPr>
          <p:nvPr/>
        </p:nvCxnSpPr>
        <p:spPr>
          <a:xfrm>
            <a:off x="4210650" y="1412425"/>
            <a:ext cx="1674300" cy="369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92" name="Google Shape;692;p64"/>
          <p:cNvCxnSpPr>
            <a:stCxn id="667" idx="6"/>
            <a:endCxn id="679" idx="1"/>
          </p:cNvCxnSpPr>
          <p:nvPr/>
        </p:nvCxnSpPr>
        <p:spPr>
          <a:xfrm flipH="1" rot="10800000">
            <a:off x="4210650" y="1781425"/>
            <a:ext cx="1674300" cy="240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93" name="Google Shape;693;p64"/>
          <p:cNvCxnSpPr>
            <a:stCxn id="668" idx="6"/>
            <a:endCxn id="679" idx="1"/>
          </p:cNvCxnSpPr>
          <p:nvPr/>
        </p:nvCxnSpPr>
        <p:spPr>
          <a:xfrm flipH="1" rot="10800000">
            <a:off x="4210650" y="1781425"/>
            <a:ext cx="1674300" cy="850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94" name="Google Shape;694;p64"/>
          <p:cNvCxnSpPr>
            <a:stCxn id="669" idx="6"/>
            <a:endCxn id="679" idx="1"/>
          </p:cNvCxnSpPr>
          <p:nvPr/>
        </p:nvCxnSpPr>
        <p:spPr>
          <a:xfrm flipH="1" rot="10800000">
            <a:off x="4210650" y="1781425"/>
            <a:ext cx="1674300" cy="1459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95" name="Google Shape;695;p64"/>
          <p:cNvCxnSpPr>
            <a:stCxn id="670" idx="6"/>
            <a:endCxn id="679" idx="1"/>
          </p:cNvCxnSpPr>
          <p:nvPr/>
        </p:nvCxnSpPr>
        <p:spPr>
          <a:xfrm flipH="1" rot="10800000">
            <a:off x="4210650" y="1781425"/>
            <a:ext cx="1674300" cy="2069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96" name="Google Shape;696;p64"/>
          <p:cNvCxnSpPr>
            <a:stCxn id="666" idx="6"/>
            <a:endCxn id="680" idx="1"/>
          </p:cNvCxnSpPr>
          <p:nvPr/>
        </p:nvCxnSpPr>
        <p:spPr>
          <a:xfrm>
            <a:off x="4210650" y="1412425"/>
            <a:ext cx="1674300" cy="2045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97" name="Google Shape;697;p64"/>
          <p:cNvCxnSpPr>
            <a:stCxn id="666" idx="6"/>
            <a:endCxn id="681" idx="1"/>
          </p:cNvCxnSpPr>
          <p:nvPr/>
        </p:nvCxnSpPr>
        <p:spPr>
          <a:xfrm>
            <a:off x="4210650" y="1412425"/>
            <a:ext cx="1674300" cy="2731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98" name="Google Shape;698;p64"/>
          <p:cNvCxnSpPr>
            <a:stCxn id="667" idx="6"/>
            <a:endCxn id="680" idx="1"/>
          </p:cNvCxnSpPr>
          <p:nvPr/>
        </p:nvCxnSpPr>
        <p:spPr>
          <a:xfrm>
            <a:off x="4210650" y="2022025"/>
            <a:ext cx="1674300" cy="1435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99" name="Google Shape;699;p64"/>
          <p:cNvCxnSpPr>
            <a:stCxn id="667" idx="6"/>
            <a:endCxn id="681" idx="1"/>
          </p:cNvCxnSpPr>
          <p:nvPr/>
        </p:nvCxnSpPr>
        <p:spPr>
          <a:xfrm>
            <a:off x="4210650" y="2022025"/>
            <a:ext cx="1674300" cy="2121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00" name="Google Shape;700;p64"/>
          <p:cNvCxnSpPr>
            <a:stCxn id="669" idx="6"/>
            <a:endCxn id="680" idx="1"/>
          </p:cNvCxnSpPr>
          <p:nvPr/>
        </p:nvCxnSpPr>
        <p:spPr>
          <a:xfrm>
            <a:off x="4210650" y="3241225"/>
            <a:ext cx="1674300" cy="216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01" name="Google Shape;701;p64"/>
          <p:cNvCxnSpPr>
            <a:stCxn id="669" idx="6"/>
            <a:endCxn id="681" idx="1"/>
          </p:cNvCxnSpPr>
          <p:nvPr/>
        </p:nvCxnSpPr>
        <p:spPr>
          <a:xfrm>
            <a:off x="4210650" y="3241225"/>
            <a:ext cx="1674300" cy="902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02" name="Google Shape;702;p64"/>
          <p:cNvCxnSpPr>
            <a:stCxn id="670" idx="6"/>
            <a:endCxn id="680" idx="1"/>
          </p:cNvCxnSpPr>
          <p:nvPr/>
        </p:nvCxnSpPr>
        <p:spPr>
          <a:xfrm flipH="1" rot="10800000">
            <a:off x="4210650" y="3457825"/>
            <a:ext cx="1674300" cy="393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03" name="Google Shape;703;p64"/>
          <p:cNvCxnSpPr>
            <a:stCxn id="670" idx="6"/>
            <a:endCxn id="681" idx="1"/>
          </p:cNvCxnSpPr>
          <p:nvPr/>
        </p:nvCxnSpPr>
        <p:spPr>
          <a:xfrm>
            <a:off x="4210650" y="3850825"/>
            <a:ext cx="1674300" cy="292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04" name="Google Shape;704;p64"/>
          <p:cNvSpPr txBox="1"/>
          <p:nvPr/>
        </p:nvSpPr>
        <p:spPr>
          <a:xfrm>
            <a:off x="6759000" y="31981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NEGATIVE SAMPLING</a:t>
            </a:r>
            <a:endParaRPr b="0" i="0" sz="1200" u="none" cap="none" strike="noStrike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65"/>
          <p:cNvSpPr txBox="1"/>
          <p:nvPr/>
        </p:nvSpPr>
        <p:spPr>
          <a:xfrm>
            <a:off x="556950" y="441675"/>
            <a:ext cx="8030100" cy="8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Negative Sampling</a:t>
            </a:r>
            <a:endParaRPr b="0" i="0" sz="2400" u="none" cap="none" strike="noStrike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Only a few weights are updated</a:t>
            </a:r>
            <a:endParaRPr b="0" i="0" sz="2400" u="none" cap="none" strike="noStrike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10" name="Google Shape;710;p65"/>
          <p:cNvSpPr txBox="1"/>
          <p:nvPr/>
        </p:nvSpPr>
        <p:spPr>
          <a:xfrm>
            <a:off x="2001125" y="1415150"/>
            <a:ext cx="55452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Weights corresponding to Positive outputs (Window Size)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Very small number of weights for Negative output</a:t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AutoNum type="alphaLcPeriod"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5-20 for small datasets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Georgia"/>
              <a:buAutoNum type="alphaLcPeriod"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2-5 for Large dataset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66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What happens after training?</a:t>
            </a:r>
            <a:endParaRPr b="0" i="0" sz="1400" u="none" cap="none" strike="noStrike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67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721" name="Google Shape;721;p67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722" name="Google Shape;722;p67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723" name="Google Shape;723;p67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67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67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67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67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8" name="Google Shape;728;p67"/>
          <p:cNvCxnSpPr>
            <a:endCxn id="723" idx="2"/>
          </p:cNvCxnSpPr>
          <p:nvPr/>
        </p:nvCxnSpPr>
        <p:spPr>
          <a:xfrm flipH="1" rot="10800000">
            <a:off x="2382750" y="1412425"/>
            <a:ext cx="1374000" cy="1216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29" name="Google Shape;729;p67"/>
          <p:cNvCxnSpPr>
            <a:endCxn id="724" idx="2"/>
          </p:cNvCxnSpPr>
          <p:nvPr/>
        </p:nvCxnSpPr>
        <p:spPr>
          <a:xfrm flipH="1" rot="10800000">
            <a:off x="2382750" y="2022025"/>
            <a:ext cx="1374000" cy="612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30" name="Google Shape;730;p67"/>
          <p:cNvCxnSpPr>
            <a:endCxn id="725" idx="2"/>
          </p:cNvCxnSpPr>
          <p:nvPr/>
        </p:nvCxnSpPr>
        <p:spPr>
          <a:xfrm flipH="1" rot="10800000">
            <a:off x="2389050" y="2631625"/>
            <a:ext cx="1367700" cy="15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31" name="Google Shape;731;p67"/>
          <p:cNvCxnSpPr>
            <a:endCxn id="726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32" name="Google Shape;732;p67"/>
          <p:cNvCxnSpPr>
            <a:endCxn id="727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33" name="Google Shape;733;p67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34" name="Google Shape;734;p67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35" name="Google Shape;735;p67"/>
          <p:cNvSpPr/>
          <p:nvPr/>
        </p:nvSpPr>
        <p:spPr>
          <a:xfrm>
            <a:off x="5884900" y="8516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67"/>
          <p:cNvSpPr/>
          <p:nvPr/>
        </p:nvSpPr>
        <p:spPr>
          <a:xfrm>
            <a:off x="5884900" y="15374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67"/>
          <p:cNvSpPr/>
          <p:nvPr/>
        </p:nvSpPr>
        <p:spPr>
          <a:xfrm>
            <a:off x="5884900" y="32138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67"/>
          <p:cNvSpPr/>
          <p:nvPr/>
        </p:nvSpPr>
        <p:spPr>
          <a:xfrm>
            <a:off x="5884900" y="3899650"/>
            <a:ext cx="209700" cy="48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67"/>
          <p:cNvSpPr txBox="1"/>
          <p:nvPr/>
        </p:nvSpPr>
        <p:spPr>
          <a:xfrm>
            <a:off x="5798350" y="22232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40" name="Google Shape;740;p67"/>
          <p:cNvSpPr txBox="1"/>
          <p:nvPr/>
        </p:nvSpPr>
        <p:spPr>
          <a:xfrm>
            <a:off x="5798350" y="24518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41" name="Google Shape;741;p67"/>
          <p:cNvSpPr txBox="1"/>
          <p:nvPr/>
        </p:nvSpPr>
        <p:spPr>
          <a:xfrm>
            <a:off x="5798350" y="26804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...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742" name="Google Shape;742;p67"/>
          <p:cNvCxnSpPr>
            <a:stCxn id="723" idx="6"/>
            <a:endCxn id="735" idx="1"/>
          </p:cNvCxnSpPr>
          <p:nvPr/>
        </p:nvCxnSpPr>
        <p:spPr>
          <a:xfrm flipH="1" rot="10800000">
            <a:off x="4210650" y="1095625"/>
            <a:ext cx="1674300" cy="316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43" name="Google Shape;743;p67"/>
          <p:cNvCxnSpPr>
            <a:stCxn id="724" idx="6"/>
            <a:endCxn id="735" idx="1"/>
          </p:cNvCxnSpPr>
          <p:nvPr/>
        </p:nvCxnSpPr>
        <p:spPr>
          <a:xfrm flipH="1" rot="10800000">
            <a:off x="4210650" y="1095625"/>
            <a:ext cx="1674300" cy="926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44" name="Google Shape;744;p67"/>
          <p:cNvCxnSpPr>
            <a:stCxn id="725" idx="6"/>
            <a:endCxn id="735" idx="1"/>
          </p:cNvCxnSpPr>
          <p:nvPr/>
        </p:nvCxnSpPr>
        <p:spPr>
          <a:xfrm flipH="1" rot="10800000">
            <a:off x="4210650" y="1095625"/>
            <a:ext cx="1674300" cy="1536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45" name="Google Shape;745;p67"/>
          <p:cNvCxnSpPr>
            <a:stCxn id="726" idx="6"/>
            <a:endCxn id="735" idx="1"/>
          </p:cNvCxnSpPr>
          <p:nvPr/>
        </p:nvCxnSpPr>
        <p:spPr>
          <a:xfrm flipH="1" rot="10800000">
            <a:off x="4210650" y="1095625"/>
            <a:ext cx="1674300" cy="2145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46" name="Google Shape;746;p67"/>
          <p:cNvCxnSpPr>
            <a:stCxn id="727" idx="6"/>
            <a:endCxn id="735" idx="1"/>
          </p:cNvCxnSpPr>
          <p:nvPr/>
        </p:nvCxnSpPr>
        <p:spPr>
          <a:xfrm flipH="1" rot="10800000">
            <a:off x="4210650" y="1095625"/>
            <a:ext cx="1674300" cy="2755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47" name="Google Shape;747;p67"/>
          <p:cNvSpPr txBox="1"/>
          <p:nvPr/>
        </p:nvSpPr>
        <p:spPr>
          <a:xfrm>
            <a:off x="67590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Output Layer is discarded</a:t>
            </a:r>
            <a:endParaRPr b="0" i="0" sz="1200" u="none" cap="none" strike="noStrike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748" name="Google Shape;748;p67"/>
          <p:cNvCxnSpPr>
            <a:stCxn id="723" idx="6"/>
            <a:endCxn id="736" idx="1"/>
          </p:cNvCxnSpPr>
          <p:nvPr/>
        </p:nvCxnSpPr>
        <p:spPr>
          <a:xfrm>
            <a:off x="4210650" y="1412425"/>
            <a:ext cx="1674300" cy="369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49" name="Google Shape;749;p67"/>
          <p:cNvCxnSpPr>
            <a:stCxn id="724" idx="6"/>
            <a:endCxn id="736" idx="1"/>
          </p:cNvCxnSpPr>
          <p:nvPr/>
        </p:nvCxnSpPr>
        <p:spPr>
          <a:xfrm flipH="1" rot="10800000">
            <a:off x="4210650" y="1781425"/>
            <a:ext cx="1674300" cy="240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0" name="Google Shape;750;p67"/>
          <p:cNvCxnSpPr>
            <a:stCxn id="725" idx="6"/>
            <a:endCxn id="736" idx="1"/>
          </p:cNvCxnSpPr>
          <p:nvPr/>
        </p:nvCxnSpPr>
        <p:spPr>
          <a:xfrm flipH="1" rot="10800000">
            <a:off x="4210650" y="1781425"/>
            <a:ext cx="1674300" cy="850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1" name="Google Shape;751;p67"/>
          <p:cNvCxnSpPr>
            <a:stCxn id="726" idx="6"/>
            <a:endCxn id="736" idx="1"/>
          </p:cNvCxnSpPr>
          <p:nvPr/>
        </p:nvCxnSpPr>
        <p:spPr>
          <a:xfrm flipH="1" rot="10800000">
            <a:off x="4210650" y="1781425"/>
            <a:ext cx="1674300" cy="1459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2" name="Google Shape;752;p67"/>
          <p:cNvCxnSpPr>
            <a:stCxn id="727" idx="6"/>
            <a:endCxn id="736" idx="1"/>
          </p:cNvCxnSpPr>
          <p:nvPr/>
        </p:nvCxnSpPr>
        <p:spPr>
          <a:xfrm flipH="1" rot="10800000">
            <a:off x="4210650" y="1781425"/>
            <a:ext cx="1674300" cy="2069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3" name="Google Shape;753;p67"/>
          <p:cNvCxnSpPr>
            <a:stCxn id="723" idx="6"/>
            <a:endCxn id="737" idx="1"/>
          </p:cNvCxnSpPr>
          <p:nvPr/>
        </p:nvCxnSpPr>
        <p:spPr>
          <a:xfrm>
            <a:off x="4210650" y="1412425"/>
            <a:ext cx="1674300" cy="2045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4" name="Google Shape;754;p67"/>
          <p:cNvCxnSpPr>
            <a:stCxn id="723" idx="6"/>
            <a:endCxn id="738" idx="1"/>
          </p:cNvCxnSpPr>
          <p:nvPr/>
        </p:nvCxnSpPr>
        <p:spPr>
          <a:xfrm>
            <a:off x="4210650" y="1412425"/>
            <a:ext cx="1674300" cy="2731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5" name="Google Shape;755;p67"/>
          <p:cNvCxnSpPr>
            <a:stCxn id="724" idx="6"/>
            <a:endCxn id="737" idx="1"/>
          </p:cNvCxnSpPr>
          <p:nvPr/>
        </p:nvCxnSpPr>
        <p:spPr>
          <a:xfrm>
            <a:off x="4210650" y="2022025"/>
            <a:ext cx="1674300" cy="1435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6" name="Google Shape;756;p67"/>
          <p:cNvCxnSpPr>
            <a:stCxn id="724" idx="6"/>
            <a:endCxn id="738" idx="1"/>
          </p:cNvCxnSpPr>
          <p:nvPr/>
        </p:nvCxnSpPr>
        <p:spPr>
          <a:xfrm>
            <a:off x="4210650" y="2022025"/>
            <a:ext cx="1674300" cy="2121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7" name="Google Shape;757;p67"/>
          <p:cNvCxnSpPr>
            <a:stCxn id="726" idx="6"/>
            <a:endCxn id="737" idx="1"/>
          </p:cNvCxnSpPr>
          <p:nvPr/>
        </p:nvCxnSpPr>
        <p:spPr>
          <a:xfrm>
            <a:off x="4210650" y="3241225"/>
            <a:ext cx="1674300" cy="2166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8" name="Google Shape;758;p67"/>
          <p:cNvCxnSpPr>
            <a:stCxn id="726" idx="6"/>
            <a:endCxn id="738" idx="1"/>
          </p:cNvCxnSpPr>
          <p:nvPr/>
        </p:nvCxnSpPr>
        <p:spPr>
          <a:xfrm>
            <a:off x="4210650" y="3241225"/>
            <a:ext cx="1674300" cy="9024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9" name="Google Shape;759;p67"/>
          <p:cNvCxnSpPr>
            <a:stCxn id="727" idx="6"/>
            <a:endCxn id="737" idx="1"/>
          </p:cNvCxnSpPr>
          <p:nvPr/>
        </p:nvCxnSpPr>
        <p:spPr>
          <a:xfrm flipH="1" rot="10800000">
            <a:off x="4210650" y="3457825"/>
            <a:ext cx="1674300" cy="393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60" name="Google Shape;760;p67"/>
          <p:cNvCxnSpPr>
            <a:stCxn id="727" idx="6"/>
            <a:endCxn id="738" idx="1"/>
          </p:cNvCxnSpPr>
          <p:nvPr/>
        </p:nvCxnSpPr>
        <p:spPr>
          <a:xfrm>
            <a:off x="4210650" y="3850825"/>
            <a:ext cx="1674300" cy="292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61" name="Google Shape;761;p67"/>
          <p:cNvCxnSpPr/>
          <p:nvPr/>
        </p:nvCxnSpPr>
        <p:spPr>
          <a:xfrm>
            <a:off x="4639225" y="542075"/>
            <a:ext cx="1809000" cy="40530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2" name="Google Shape;762;p67"/>
          <p:cNvCxnSpPr/>
          <p:nvPr/>
        </p:nvCxnSpPr>
        <p:spPr>
          <a:xfrm flipH="1">
            <a:off x="4538300" y="510575"/>
            <a:ext cx="2143200" cy="40215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68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768" name="Google Shape;768;p68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769" name="Google Shape;769;p68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770" name="Google Shape;770;p68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68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68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68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68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75" name="Google Shape;775;p68"/>
          <p:cNvCxnSpPr>
            <a:endCxn id="770" idx="2"/>
          </p:cNvCxnSpPr>
          <p:nvPr/>
        </p:nvCxnSpPr>
        <p:spPr>
          <a:xfrm flipH="1" rot="10800000">
            <a:off x="2382750" y="1412425"/>
            <a:ext cx="1374000" cy="1216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76" name="Google Shape;776;p68"/>
          <p:cNvCxnSpPr>
            <a:endCxn id="771" idx="2"/>
          </p:cNvCxnSpPr>
          <p:nvPr/>
        </p:nvCxnSpPr>
        <p:spPr>
          <a:xfrm flipH="1" rot="10800000">
            <a:off x="2382750" y="2022025"/>
            <a:ext cx="1374000" cy="612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77" name="Google Shape;777;p68"/>
          <p:cNvCxnSpPr>
            <a:endCxn id="772" idx="2"/>
          </p:cNvCxnSpPr>
          <p:nvPr/>
        </p:nvCxnSpPr>
        <p:spPr>
          <a:xfrm flipH="1" rot="10800000">
            <a:off x="2389050" y="2631625"/>
            <a:ext cx="1367700" cy="15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78" name="Google Shape;778;p68"/>
          <p:cNvCxnSpPr>
            <a:endCxn id="773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79" name="Google Shape;779;p68"/>
          <p:cNvCxnSpPr>
            <a:endCxn id="774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80" name="Google Shape;780;p68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1" name="Google Shape;781;p68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2" name="Google Shape;782;p68"/>
          <p:cNvSpPr txBox="1"/>
          <p:nvPr/>
        </p:nvSpPr>
        <p:spPr>
          <a:xfrm>
            <a:off x="5435300" y="2359950"/>
            <a:ext cx="22485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For each Word in vocabulary, we get...</a:t>
            </a:r>
            <a:r>
              <a:rPr b="0" i="0" lang="en" sz="1800" u="none" cap="none" strike="noStrike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endParaRPr b="0" i="0" sz="1800" u="none" cap="none" strike="noStrike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50 numbers</a:t>
            </a:r>
            <a:endParaRPr b="1" i="0" sz="1200" u="none" cap="none" strike="noStrike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69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b="0" baseline="-25000" i="0" lang="en" sz="1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</a:t>
            </a:r>
            <a:endParaRPr b="0" baseline="-2500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788" name="Google Shape;788;p69"/>
          <p:cNvGraphicFramePr/>
          <p:nvPr/>
        </p:nvGraphicFramePr>
        <p:xfrm>
          <a:off x="1988325" y="12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382850"/>
              </a:tblGrid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27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 u="none" cap="none" strike="noStrike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789" name="Google Shape;789;p69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b="0" i="0" sz="800" u="none" cap="none" strike="noStrike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790" name="Google Shape;790;p69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69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69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69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69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95" name="Google Shape;795;p69"/>
          <p:cNvCxnSpPr>
            <a:endCxn id="790" idx="2"/>
          </p:cNvCxnSpPr>
          <p:nvPr/>
        </p:nvCxnSpPr>
        <p:spPr>
          <a:xfrm flipH="1" rot="10800000">
            <a:off x="2382750" y="1412425"/>
            <a:ext cx="1374000" cy="12162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96" name="Google Shape;796;p69"/>
          <p:cNvCxnSpPr>
            <a:endCxn id="791" idx="2"/>
          </p:cNvCxnSpPr>
          <p:nvPr/>
        </p:nvCxnSpPr>
        <p:spPr>
          <a:xfrm flipH="1" rot="10800000">
            <a:off x="2382750" y="2022025"/>
            <a:ext cx="1374000" cy="612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97" name="Google Shape;797;p69"/>
          <p:cNvCxnSpPr>
            <a:endCxn id="792" idx="2"/>
          </p:cNvCxnSpPr>
          <p:nvPr/>
        </p:nvCxnSpPr>
        <p:spPr>
          <a:xfrm flipH="1" rot="10800000">
            <a:off x="2389050" y="2631625"/>
            <a:ext cx="1367700" cy="159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98" name="Google Shape;798;p69"/>
          <p:cNvCxnSpPr>
            <a:endCxn id="793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99" name="Google Shape;799;p69"/>
          <p:cNvCxnSpPr>
            <a:endCxn id="794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00" name="Google Shape;800;p69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1" name="Google Shape;801;p69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b="0" i="0" sz="10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2" name="Google Shape;802;p69"/>
          <p:cNvSpPr txBox="1"/>
          <p:nvPr/>
        </p:nvSpPr>
        <p:spPr>
          <a:xfrm>
            <a:off x="5435300" y="2359950"/>
            <a:ext cx="22485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For each Word in vocabulary, we get...</a:t>
            </a:r>
            <a:r>
              <a:rPr b="0" i="0" lang="en" sz="1800" u="none" cap="none" strike="noStrike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endParaRPr b="0" i="0" sz="1800" u="none" cap="none" strike="noStrike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50 numbers</a:t>
            </a:r>
            <a:endParaRPr b="1" i="0" sz="1200" u="none" cap="none" strike="noStrike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803" name="Google Shape;803;p69"/>
          <p:cNvSpPr/>
          <p:nvPr/>
        </p:nvSpPr>
        <p:spPr>
          <a:xfrm>
            <a:off x="5805350" y="2735625"/>
            <a:ext cx="491700" cy="4728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69"/>
          <p:cNvSpPr txBox="1"/>
          <p:nvPr/>
        </p:nvSpPr>
        <p:spPr>
          <a:xfrm>
            <a:off x="5172525" y="36390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Embedding Size</a:t>
            </a:r>
            <a:endParaRPr b="0" i="0" sz="12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805" name="Google Shape;805;p69"/>
          <p:cNvCxnSpPr>
            <a:stCxn id="804" idx="0"/>
            <a:endCxn id="803" idx="4"/>
          </p:cNvCxnSpPr>
          <p:nvPr/>
        </p:nvCxnSpPr>
        <p:spPr>
          <a:xfrm rot="10800000">
            <a:off x="6051075" y="3208525"/>
            <a:ext cx="139500" cy="4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70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This is how we convert words into numbers…</a:t>
            </a:r>
            <a:endParaRPr b="0" i="0" sz="18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and discover semantic relationships between words</a:t>
            </a:r>
            <a:endParaRPr b="0" i="0" sz="1400" u="none" cap="none" strike="noStrike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71"/>
          <p:cNvSpPr txBox="1"/>
          <p:nvPr/>
        </p:nvSpPr>
        <p:spPr>
          <a:xfrm>
            <a:off x="944100" y="2049700"/>
            <a:ext cx="72558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Building Word2Vec Model</a:t>
            </a:r>
            <a:endParaRPr b="1" i="0" sz="2400" u="none" cap="none" strike="noStrike">
              <a:solidFill>
                <a:srgbClr val="1155CC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66666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Using gensim</a:t>
            </a:r>
            <a:endParaRPr b="1" i="0" sz="1400" u="none" cap="none" strike="noStrike">
              <a:solidFill>
                <a:srgbClr val="66666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5" name="Google Shape;95;p18"/>
          <p:cNvGraphicFramePr/>
          <p:nvPr/>
        </p:nvGraphicFramePr>
        <p:xfrm>
          <a:off x="869588" y="703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724425"/>
                <a:gridCol w="1070500"/>
                <a:gridCol w="677175"/>
                <a:gridCol w="539325"/>
                <a:gridCol w="542825"/>
                <a:gridCol w="641750"/>
                <a:gridCol w="784000"/>
                <a:gridCol w="560475"/>
                <a:gridCol w="656800"/>
                <a:gridCol w="493075"/>
                <a:gridCol w="714450"/>
              </a:tblGrid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Index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96" name="Google Shape;96;p18"/>
          <p:cNvSpPr txBox="1"/>
          <p:nvPr/>
        </p:nvSpPr>
        <p:spPr>
          <a:xfrm>
            <a:off x="1019581" y="4394625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One hot encoding</a:t>
            </a:r>
            <a:endParaRPr b="0" i="0" sz="30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72"/>
          <p:cNvSpPr/>
          <p:nvPr/>
        </p:nvSpPr>
        <p:spPr>
          <a:xfrm>
            <a:off x="1883600" y="3338400"/>
            <a:ext cx="5696700" cy="10092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For Windows, you may need to install numpy package with MKL which can be downloaded from the following URL: </a:t>
            </a:r>
            <a:endParaRPr b="0" i="0" sz="12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http://www.lfd.uci.edu/~gohlke/pythonlibs/#numpy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72"/>
          <p:cNvSpPr txBox="1"/>
          <p:nvPr/>
        </p:nvSpPr>
        <p:spPr>
          <a:xfrm>
            <a:off x="716900" y="441675"/>
            <a:ext cx="8030100" cy="8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Installing gensim</a:t>
            </a:r>
            <a:endParaRPr b="0" i="0" sz="2400" u="none" cap="none" strike="noStrike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22" name="Google Shape;822;p72"/>
          <p:cNvSpPr txBox="1"/>
          <p:nvPr/>
        </p:nvSpPr>
        <p:spPr>
          <a:xfrm>
            <a:off x="1883600" y="1485900"/>
            <a:ext cx="4502100" cy="13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pip install gensim</a:t>
            </a:r>
            <a:endParaRPr b="0" i="0" sz="1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1" name="Google Shape;101;p19"/>
          <p:cNvGraphicFramePr/>
          <p:nvPr/>
        </p:nvGraphicFramePr>
        <p:xfrm>
          <a:off x="869588" y="1237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46900"/>
                <a:gridCol w="948025"/>
                <a:gridCol w="677175"/>
                <a:gridCol w="539325"/>
                <a:gridCol w="542825"/>
                <a:gridCol w="641750"/>
                <a:gridCol w="701700"/>
                <a:gridCol w="642775"/>
                <a:gridCol w="656800"/>
                <a:gridCol w="493075"/>
                <a:gridCol w="714450"/>
              </a:tblGrid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Document#1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 Index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2" name="Google Shape;102;p19"/>
          <p:cNvSpPr/>
          <p:nvPr/>
        </p:nvSpPr>
        <p:spPr>
          <a:xfrm>
            <a:off x="2757563" y="554346"/>
            <a:ext cx="3653400" cy="409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 is a good boy. She is also good.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2733038" y="250375"/>
            <a:ext cx="36534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 #1</a:t>
            </a:r>
            <a:endParaRPr b="0" i="0" sz="1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1007331" y="445930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Document as Matrix</a:t>
            </a:r>
            <a:endParaRPr b="0" i="0" sz="1800" u="none" cap="none" strike="noStrike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" name="Google Shape;109;p20"/>
          <p:cNvGraphicFramePr/>
          <p:nvPr/>
        </p:nvGraphicFramePr>
        <p:xfrm>
          <a:off x="869588" y="1384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{6A8F350D-1180-4745-897E-47EA6AF1DBB0}</a:tableStyleId>
              </a:tblPr>
              <a:tblGrid>
                <a:gridCol w="846900"/>
                <a:gridCol w="948025"/>
                <a:gridCol w="677175"/>
                <a:gridCol w="539325"/>
                <a:gridCol w="542825"/>
                <a:gridCol w="641750"/>
                <a:gridCol w="711975"/>
                <a:gridCol w="632500"/>
                <a:gridCol w="656800"/>
                <a:gridCol w="575375"/>
                <a:gridCol w="632150"/>
              </a:tblGrid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Document#1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 Index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6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u="none" cap="none" strike="noStrik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10" name="Google Shape;110;p20"/>
          <p:cNvSpPr txBox="1"/>
          <p:nvPr/>
        </p:nvSpPr>
        <p:spPr>
          <a:xfrm>
            <a:off x="943381" y="3251625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 -&gt; 5 x 9 matrix</a:t>
            </a:r>
            <a:endParaRPr b="0" i="0" sz="14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1" name="Google Shape;111;p20"/>
          <p:cNvSpPr/>
          <p:nvPr/>
        </p:nvSpPr>
        <p:spPr>
          <a:xfrm>
            <a:off x="2820775" y="577000"/>
            <a:ext cx="3653400" cy="50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Radhika is a good person.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2796275" y="281675"/>
            <a:ext cx="36534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 #2</a:t>
            </a:r>
            <a:endParaRPr b="0" i="0" sz="1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/>
        </p:nvSpPr>
        <p:spPr>
          <a:xfrm>
            <a:off x="6591000" y="1858525"/>
            <a:ext cx="2553000" cy="14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Discovering relationships between Words</a:t>
            </a:r>
            <a:endParaRPr b="0" i="0" sz="2400" u="none" cap="none" strike="noStrike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18" name="Google Shape;11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625" y="347813"/>
            <a:ext cx="5683376" cy="444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